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notesMasterIdLst>
    <p:notesMasterId r:id="rId28"/>
  </p:notesMasterIdLst>
  <p:sldIdLst>
    <p:sldId id="256" r:id="rId2"/>
    <p:sldId id="257" r:id="rId3"/>
    <p:sldId id="258" r:id="rId4"/>
    <p:sldId id="259" r:id="rId5"/>
    <p:sldId id="262" r:id="rId6"/>
    <p:sldId id="263" r:id="rId7"/>
    <p:sldId id="264" r:id="rId8"/>
    <p:sldId id="330" r:id="rId9"/>
    <p:sldId id="273" r:id="rId10"/>
    <p:sldId id="274" r:id="rId11"/>
    <p:sldId id="275" r:id="rId12"/>
    <p:sldId id="276" r:id="rId13"/>
    <p:sldId id="279" r:id="rId14"/>
    <p:sldId id="291" r:id="rId15"/>
    <p:sldId id="303" r:id="rId16"/>
    <p:sldId id="325" r:id="rId17"/>
    <p:sldId id="326" r:id="rId18"/>
    <p:sldId id="310" r:id="rId19"/>
    <p:sldId id="266" r:id="rId20"/>
    <p:sldId id="327" r:id="rId21"/>
    <p:sldId id="328" r:id="rId22"/>
    <p:sldId id="329" r:id="rId23"/>
    <p:sldId id="322" r:id="rId24"/>
    <p:sldId id="324" r:id="rId25"/>
    <p:sldId id="331" r:id="rId26"/>
    <p:sldId id="323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CC"/>
    <a:srgbClr val="FF7C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3594" autoAdjust="0"/>
  </p:normalViewPr>
  <p:slideViewPr>
    <p:cSldViewPr snapToGrid="0">
      <p:cViewPr varScale="1">
        <p:scale>
          <a:sx n="79" d="100"/>
          <a:sy n="79" d="100"/>
        </p:scale>
        <p:origin x="850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31CC1B-3B1B-4189-9427-DFB67C081C42}" type="datetimeFigureOut">
              <a:rPr lang="zh-TW" altLang="en-US" smtClean="0"/>
              <a:t>2024/12/4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76375E-CC54-423C-B900-B9282D67062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845475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6375E-CC54-423C-B900-B9282D670621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64882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06B85E-FF5B-471D-80AA-AC127377CC40}" type="datetime1">
              <a:rPr lang="en-US" altLang="zh-TW" smtClean="0"/>
              <a:t>12/4/2024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502B6-4F3E-4D75-864C-63492AED77A7}" type="datetime1">
              <a:rPr lang="en-US" altLang="zh-TW" smtClean="0"/>
              <a:t>12/4/2024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554E9-D963-4133-88FF-1F4030FAF51F}" type="datetime1">
              <a:rPr lang="en-US" altLang="zh-TW" smtClean="0"/>
              <a:t>12/4/2024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AEEB2-EB53-4C96-BDC5-2888A23B202E}" type="datetime1">
              <a:rPr lang="en-US" altLang="zh-TW" smtClean="0"/>
              <a:t>12/4/2024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D5BA2A6F-72F8-4419-A4DC-F81A87927283}" type="datetime1">
              <a:rPr lang="en-US" altLang="zh-TW" smtClean="0"/>
              <a:t>12/4/2024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322ED-6031-4E34-A6A0-64711BF1A3A8}" type="datetime1">
              <a:rPr lang="en-US" altLang="zh-TW" smtClean="0"/>
              <a:t>12/4/2024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32560-D935-40BB-9B98-958BB62DF329}" type="datetime1">
              <a:rPr lang="en-US" altLang="zh-TW" smtClean="0"/>
              <a:t>12/4/2024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5F9CB-C146-4535-95CC-CBC66CA7B1BB}" type="datetime1">
              <a:rPr lang="en-US" altLang="zh-TW" smtClean="0"/>
              <a:t>12/4/2024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7AE2F-43DA-4AEC-A3E6-261A997F76AC}" type="datetime1">
              <a:rPr lang="en-US" altLang="zh-TW" smtClean="0"/>
              <a:t>12/4/2024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F3AAA-F7D0-471B-8C8A-93B680F1A133}" type="datetime1">
              <a:rPr lang="en-US" altLang="zh-TW" smtClean="0"/>
              <a:t>12/4/2024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83BE7-6A58-4817-9209-02FD1773EAEA}" type="datetime1">
              <a:rPr lang="en-US" altLang="zh-TW" smtClean="0"/>
              <a:t>12/4/2024</a:t>
            </a:fld>
            <a:endParaRPr lang="en-US" dirty="0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EDE5E72B-DBE8-4F63-BA88-BF1B7C380FAB}" type="datetime1">
              <a:rPr lang="en-US" altLang="zh-TW" smtClean="0"/>
              <a:t>12/4/2024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5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9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7" Type="http://schemas.openxmlformats.org/officeDocument/2006/relationships/image" Target="../media/image23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AE8DEEC-3788-B917-FA2C-81886337456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sz="5800" dirty="0"/>
              <a:t>基於機器學習的鋼琴指法預測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C7FAA3A3-BFB9-EF65-43B3-C552063907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9848" y="4389119"/>
            <a:ext cx="7891272" cy="1373505"/>
          </a:xfrm>
        </p:spPr>
        <p:txBody>
          <a:bodyPr>
            <a:normAutofit/>
          </a:bodyPr>
          <a:lstStyle/>
          <a:p>
            <a:r>
              <a:rPr lang="zh-TW" altLang="en-US" dirty="0"/>
              <a:t>組長 電資四 </a:t>
            </a:r>
            <a:r>
              <a:rPr lang="en-US" altLang="zh-TW" dirty="0"/>
              <a:t>11020107</a:t>
            </a:r>
            <a:r>
              <a:rPr lang="zh-TW" altLang="en-US" dirty="0"/>
              <a:t> 蘇伯勳</a:t>
            </a:r>
            <a:endParaRPr lang="en-US" altLang="zh-TW" dirty="0"/>
          </a:p>
          <a:p>
            <a:r>
              <a:rPr lang="zh-TW" altLang="en-US" dirty="0"/>
              <a:t>組員 電資四 </a:t>
            </a:r>
            <a:r>
              <a:rPr lang="en-US" altLang="zh-TW" dirty="0"/>
              <a:t>11020137</a:t>
            </a:r>
            <a:r>
              <a:rPr lang="zh-TW" altLang="en-US" dirty="0"/>
              <a:t> 關翔謙</a:t>
            </a:r>
            <a:endParaRPr lang="en-US" altLang="zh-TW" dirty="0"/>
          </a:p>
          <a:p>
            <a:r>
              <a:rPr lang="zh-TW" altLang="en-US" dirty="0"/>
              <a:t>組員 電資四 </a:t>
            </a:r>
            <a:r>
              <a:rPr lang="en-US" altLang="zh-TW" dirty="0"/>
              <a:t>11020143</a:t>
            </a:r>
            <a:r>
              <a:rPr lang="zh-TW" altLang="en-US" dirty="0"/>
              <a:t> 吳柏賢</a:t>
            </a:r>
            <a:endParaRPr lang="en-US" altLang="zh-TW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E283020-3C81-99A8-5602-7FD45046C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</a:t>
            </a:fld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CA060D3-EDE3-E2FF-6904-D0681B0BB4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746" y="89086"/>
            <a:ext cx="4225738" cy="1205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99213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B3438AB-118F-8925-08F3-BF24780B2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資料前處理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3C2616A-CD74-D62F-0CB8-85EC93C2DF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填充缺失值：</a:t>
            </a:r>
            <a:endParaRPr lang="en-US" altLang="zh-TW" dirty="0"/>
          </a:p>
          <a:p>
            <a:pPr lvl="1"/>
            <a:r>
              <a:rPr lang="zh-TW" altLang="en-US" dirty="0"/>
              <a:t>由於音符序列屬於時間序列，而模型設計採用雙向長短期記憶網路，用前</a:t>
            </a:r>
            <a:r>
              <a:rPr lang="en-US" altLang="zh-TW" dirty="0"/>
              <a:t>n</a:t>
            </a:r>
            <a:r>
              <a:rPr lang="zh-TW" altLang="en-US" dirty="0"/>
              <a:t>筆</a:t>
            </a:r>
            <a:r>
              <a:rPr lang="en-US" altLang="zh-TW" dirty="0"/>
              <a:t>features+</a:t>
            </a:r>
            <a:r>
              <a:rPr lang="zh-TW" altLang="en-US" dirty="0"/>
              <a:t>目前的</a:t>
            </a:r>
            <a:r>
              <a:rPr lang="en-US" altLang="zh-TW" dirty="0"/>
              <a:t>features</a:t>
            </a:r>
            <a:r>
              <a:rPr lang="zh-TW" altLang="en-US" dirty="0"/>
              <a:t>預測目前的</a:t>
            </a:r>
            <a:r>
              <a:rPr lang="en-US" altLang="zh-TW" dirty="0"/>
              <a:t>label</a:t>
            </a:r>
            <a:r>
              <a:rPr lang="zh-TW" altLang="en-US" dirty="0"/>
              <a:t>，因此當</a:t>
            </a:r>
            <a:r>
              <a:rPr lang="en-US" altLang="zh-TW" dirty="0"/>
              <a:t>time = 0</a:t>
            </a:r>
            <a:r>
              <a:rPr lang="zh-TW" altLang="en-US" dirty="0"/>
              <a:t>時，會缺少前</a:t>
            </a:r>
            <a:r>
              <a:rPr lang="en-US" altLang="zh-TW" dirty="0"/>
              <a:t>n</a:t>
            </a:r>
            <a:r>
              <a:rPr lang="zh-TW" altLang="en-US" dirty="0"/>
              <a:t>筆</a:t>
            </a:r>
            <a:r>
              <a:rPr lang="en-US" altLang="zh-TW" dirty="0"/>
              <a:t>features</a:t>
            </a:r>
            <a:r>
              <a:rPr lang="zh-TW" altLang="en-US" dirty="0"/>
              <a:t>。</a:t>
            </a:r>
            <a:endParaRPr lang="en-US" altLang="zh-TW" dirty="0"/>
          </a:p>
          <a:p>
            <a:pPr lvl="1"/>
            <a:r>
              <a:rPr lang="zh-TW" altLang="en-US" dirty="0"/>
              <a:t>而</a:t>
            </a:r>
            <a:r>
              <a:rPr lang="en-US" altLang="zh-TW" dirty="0"/>
              <a:t>n+1</a:t>
            </a:r>
            <a:r>
              <a:rPr lang="zh-TW" altLang="en-US" dirty="0"/>
              <a:t>就是移動窗格</a:t>
            </a:r>
            <a:r>
              <a:rPr lang="en-US" altLang="zh-TW" dirty="0"/>
              <a:t>(window size)</a:t>
            </a:r>
            <a:r>
              <a:rPr lang="zh-TW" altLang="en-US" dirty="0"/>
              <a:t>，本專題皆設為</a:t>
            </a:r>
            <a:r>
              <a:rPr lang="en-US" altLang="zh-TW" dirty="0"/>
              <a:t>5</a:t>
            </a:r>
            <a:r>
              <a:rPr lang="zh-TW" altLang="en-US" dirty="0"/>
              <a:t>。而填充缺失值使用</a:t>
            </a:r>
            <a:r>
              <a:rPr lang="en-US" altLang="zh-TW" dirty="0"/>
              <a:t>-1</a:t>
            </a:r>
            <a:r>
              <a:rPr lang="zh-TW" altLang="en-US" dirty="0"/>
              <a:t>表示。</a:t>
            </a:r>
            <a:endParaRPr lang="en-US" altLang="zh-TW" dirty="0"/>
          </a:p>
          <a:p>
            <a:pPr lvl="1"/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8987FC2-E063-668E-1CFF-72D2F6884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10</a:t>
            </a:fld>
            <a:endParaRPr lang="en-US" dirty="0"/>
          </a:p>
        </p:txBody>
      </p:sp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88D72D86-9C60-0170-6780-DCF6F1B570CA}"/>
              </a:ext>
            </a:extLst>
          </p:cNvPr>
          <p:cNvCxnSpPr/>
          <p:nvPr/>
        </p:nvCxnSpPr>
        <p:spPr>
          <a:xfrm>
            <a:off x="1410507" y="4563036"/>
            <a:ext cx="971774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479E81FC-0A09-CFB6-8D5C-7B3131CDD97A}"/>
              </a:ext>
            </a:extLst>
          </p:cNvPr>
          <p:cNvCxnSpPr/>
          <p:nvPr/>
        </p:nvCxnSpPr>
        <p:spPr>
          <a:xfrm>
            <a:off x="1873624" y="4401671"/>
            <a:ext cx="0" cy="3048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0306A2A3-6802-3E12-C6DF-BCA6C1952480}"/>
              </a:ext>
            </a:extLst>
          </p:cNvPr>
          <p:cNvCxnSpPr/>
          <p:nvPr/>
        </p:nvCxnSpPr>
        <p:spPr>
          <a:xfrm>
            <a:off x="3424518" y="4400965"/>
            <a:ext cx="0" cy="3048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8F3D341F-F38D-EE81-EADA-3C949A9A1ABE}"/>
              </a:ext>
            </a:extLst>
          </p:cNvPr>
          <p:cNvCxnSpPr/>
          <p:nvPr/>
        </p:nvCxnSpPr>
        <p:spPr>
          <a:xfrm>
            <a:off x="5038165" y="4400965"/>
            <a:ext cx="0" cy="3048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EC57EC0F-1583-4247-6DEB-2E15DAF3947F}"/>
              </a:ext>
            </a:extLst>
          </p:cNvPr>
          <p:cNvCxnSpPr/>
          <p:nvPr/>
        </p:nvCxnSpPr>
        <p:spPr>
          <a:xfrm>
            <a:off x="6445624" y="4400965"/>
            <a:ext cx="0" cy="3048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B82A9AB6-273E-504D-6961-EE8745B20E4F}"/>
              </a:ext>
            </a:extLst>
          </p:cNvPr>
          <p:cNvCxnSpPr/>
          <p:nvPr/>
        </p:nvCxnSpPr>
        <p:spPr>
          <a:xfrm>
            <a:off x="7817224" y="4400965"/>
            <a:ext cx="0" cy="3048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A3EECFF8-31D9-8F5F-B4E7-71C5E85A3D5D}"/>
              </a:ext>
            </a:extLst>
          </p:cNvPr>
          <p:cNvCxnSpPr/>
          <p:nvPr/>
        </p:nvCxnSpPr>
        <p:spPr>
          <a:xfrm>
            <a:off x="9251577" y="4401671"/>
            <a:ext cx="0" cy="3048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CEBC3629-12F5-A84A-E6D4-E5C7EC0BCAE4}"/>
              </a:ext>
            </a:extLst>
          </p:cNvPr>
          <p:cNvCxnSpPr/>
          <p:nvPr/>
        </p:nvCxnSpPr>
        <p:spPr>
          <a:xfrm>
            <a:off x="10721789" y="4401671"/>
            <a:ext cx="0" cy="3048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457B3B96-C766-E7C8-8A7B-7FCD50D7B36E}"/>
              </a:ext>
            </a:extLst>
          </p:cNvPr>
          <p:cNvSpPr txBox="1"/>
          <p:nvPr/>
        </p:nvSpPr>
        <p:spPr>
          <a:xfrm>
            <a:off x="1676038" y="3951304"/>
            <a:ext cx="395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t0</a:t>
            </a:r>
            <a:endParaRPr lang="zh-TW" altLang="en-US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6648FA20-0CFB-00A2-0751-521857CA9B25}"/>
              </a:ext>
            </a:extLst>
          </p:cNvPr>
          <p:cNvSpPr txBox="1"/>
          <p:nvPr/>
        </p:nvSpPr>
        <p:spPr>
          <a:xfrm>
            <a:off x="3226932" y="3951304"/>
            <a:ext cx="395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t1</a:t>
            </a:r>
            <a:endParaRPr lang="zh-TW" altLang="en-US" dirty="0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F6B8E8F5-2082-4C50-DF9A-ADD0D365A66F}"/>
              </a:ext>
            </a:extLst>
          </p:cNvPr>
          <p:cNvSpPr txBox="1"/>
          <p:nvPr/>
        </p:nvSpPr>
        <p:spPr>
          <a:xfrm>
            <a:off x="4840579" y="3951304"/>
            <a:ext cx="395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t2</a:t>
            </a:r>
            <a:endParaRPr lang="zh-TW" altLang="en-US" dirty="0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CC0A7245-9754-386C-2F03-01AACED30F97}"/>
              </a:ext>
            </a:extLst>
          </p:cNvPr>
          <p:cNvSpPr txBox="1"/>
          <p:nvPr/>
        </p:nvSpPr>
        <p:spPr>
          <a:xfrm>
            <a:off x="6248038" y="3962138"/>
            <a:ext cx="395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t3</a:t>
            </a:r>
            <a:endParaRPr lang="zh-TW" altLang="en-US" dirty="0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F48DB570-799A-429D-C7A4-C10CCD5BA6C5}"/>
              </a:ext>
            </a:extLst>
          </p:cNvPr>
          <p:cNvSpPr txBox="1"/>
          <p:nvPr/>
        </p:nvSpPr>
        <p:spPr>
          <a:xfrm>
            <a:off x="7589241" y="3951304"/>
            <a:ext cx="395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t4</a:t>
            </a:r>
            <a:endParaRPr lang="zh-TW" altLang="en-US" dirty="0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E52A840D-B0F6-A91C-2B51-7E4589350FCF}"/>
              </a:ext>
            </a:extLst>
          </p:cNvPr>
          <p:cNvSpPr txBox="1"/>
          <p:nvPr/>
        </p:nvSpPr>
        <p:spPr>
          <a:xfrm>
            <a:off x="9071558" y="3945227"/>
            <a:ext cx="395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t5</a:t>
            </a:r>
            <a:endParaRPr lang="zh-TW" altLang="en-US" dirty="0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5115B22C-5711-F883-0407-7ACF0291A30C}"/>
              </a:ext>
            </a:extLst>
          </p:cNvPr>
          <p:cNvSpPr txBox="1"/>
          <p:nvPr/>
        </p:nvSpPr>
        <p:spPr>
          <a:xfrm>
            <a:off x="10524203" y="3960980"/>
            <a:ext cx="395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t6</a:t>
            </a:r>
            <a:endParaRPr lang="zh-TW" altLang="en-US" dirty="0"/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29738215-7AF9-27DE-DB98-6EAF18AAC8D4}"/>
              </a:ext>
            </a:extLst>
          </p:cNvPr>
          <p:cNvSpPr txBox="1"/>
          <p:nvPr/>
        </p:nvSpPr>
        <p:spPr>
          <a:xfrm>
            <a:off x="11122152" y="4336433"/>
            <a:ext cx="717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time</a:t>
            </a:r>
            <a:endParaRPr lang="zh-TW" altLang="en-US" dirty="0"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69CF2511-69A1-5041-A47D-3DAF966BF4FA}"/>
              </a:ext>
            </a:extLst>
          </p:cNvPr>
          <p:cNvSpPr txBox="1"/>
          <p:nvPr/>
        </p:nvSpPr>
        <p:spPr>
          <a:xfrm>
            <a:off x="226257" y="5243112"/>
            <a:ext cx="837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Input</a:t>
            </a:r>
            <a:endParaRPr lang="zh-TW" altLang="en-US" dirty="0"/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03BA9B3A-3852-E654-D558-6A822DF9B107}"/>
              </a:ext>
            </a:extLst>
          </p:cNvPr>
          <p:cNvSpPr txBox="1"/>
          <p:nvPr/>
        </p:nvSpPr>
        <p:spPr>
          <a:xfrm>
            <a:off x="226257" y="3497594"/>
            <a:ext cx="907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Output</a:t>
            </a:r>
            <a:endParaRPr lang="zh-TW" altLang="en-US" dirty="0"/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39DCD951-5D6E-2A46-DFA8-F5B5C9171EF9}"/>
              </a:ext>
            </a:extLst>
          </p:cNvPr>
          <p:cNvSpPr txBox="1"/>
          <p:nvPr/>
        </p:nvSpPr>
        <p:spPr>
          <a:xfrm>
            <a:off x="1474159" y="4802052"/>
            <a:ext cx="126204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&lt;pad&gt;</a:t>
            </a:r>
          </a:p>
          <a:p>
            <a:r>
              <a:rPr lang="en-US" altLang="zh-TW" dirty="0">
                <a:solidFill>
                  <a:srgbClr val="FF0000"/>
                </a:solidFill>
              </a:rPr>
              <a:t>+ &lt;pad&gt;</a:t>
            </a:r>
          </a:p>
          <a:p>
            <a:r>
              <a:rPr lang="en-US" altLang="zh-TW" dirty="0">
                <a:solidFill>
                  <a:srgbClr val="FF0000"/>
                </a:solidFill>
              </a:rPr>
              <a:t>+ &lt;pad&gt;</a:t>
            </a:r>
          </a:p>
          <a:p>
            <a:r>
              <a:rPr lang="en-US" altLang="zh-TW" dirty="0">
                <a:solidFill>
                  <a:srgbClr val="FF0000"/>
                </a:solidFill>
              </a:rPr>
              <a:t>+ &lt;pad&gt;</a:t>
            </a:r>
          </a:p>
          <a:p>
            <a:r>
              <a:rPr lang="en-US" altLang="zh-TW" dirty="0"/>
              <a:t>+ Fs0</a:t>
            </a:r>
            <a:endParaRPr lang="zh-TW" altLang="en-US" dirty="0"/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44FEC30D-5D3E-0944-A392-A85A2FDF8995}"/>
              </a:ext>
            </a:extLst>
          </p:cNvPr>
          <p:cNvSpPr txBox="1"/>
          <p:nvPr/>
        </p:nvSpPr>
        <p:spPr>
          <a:xfrm>
            <a:off x="1642065" y="3497594"/>
            <a:ext cx="463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L0</a:t>
            </a:r>
            <a:endParaRPr lang="zh-TW" altLang="en-US" dirty="0"/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5F6F70C1-92AA-8D62-FCDB-A79334E5F11A}"/>
              </a:ext>
            </a:extLst>
          </p:cNvPr>
          <p:cNvSpPr txBox="1"/>
          <p:nvPr/>
        </p:nvSpPr>
        <p:spPr>
          <a:xfrm>
            <a:off x="1410507" y="6372988"/>
            <a:ext cx="9239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※Fs: features, L: label; </a:t>
            </a:r>
            <a:r>
              <a:rPr lang="zh-TW" altLang="en-US" dirty="0"/>
              <a:t>一個音符事件</a:t>
            </a:r>
            <a:r>
              <a:rPr lang="en-US" altLang="zh-TW" dirty="0"/>
              <a:t>=</a:t>
            </a:r>
            <a:r>
              <a:rPr lang="zh-TW" altLang="en-US" dirty="0"/>
              <a:t>此音符的</a:t>
            </a:r>
            <a:r>
              <a:rPr lang="en-US" altLang="zh-TW" dirty="0"/>
              <a:t>features</a:t>
            </a:r>
            <a:r>
              <a:rPr lang="zh-TW" altLang="en-US" dirty="0"/>
              <a:t>，</a:t>
            </a:r>
            <a:r>
              <a:rPr lang="en-US" altLang="zh-TW" dirty="0"/>
              <a:t>n</a:t>
            </a:r>
            <a:r>
              <a:rPr lang="zh-TW" altLang="en-US" dirty="0"/>
              <a:t>個音符事件有</a:t>
            </a:r>
            <a:r>
              <a:rPr lang="en-US" altLang="zh-TW" dirty="0"/>
              <a:t>n</a:t>
            </a:r>
            <a:r>
              <a:rPr lang="zh-TW" altLang="en-US" dirty="0"/>
              <a:t>筆</a:t>
            </a:r>
            <a:r>
              <a:rPr lang="en-US" altLang="zh-TW" dirty="0"/>
              <a:t>features</a:t>
            </a:r>
            <a:r>
              <a:rPr lang="zh-TW" altLang="en-US" dirty="0"/>
              <a:t>。</a:t>
            </a: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097E3B78-00E4-D8E2-150B-C7D35858AD15}"/>
              </a:ext>
            </a:extLst>
          </p:cNvPr>
          <p:cNvSpPr txBox="1"/>
          <p:nvPr/>
        </p:nvSpPr>
        <p:spPr>
          <a:xfrm>
            <a:off x="2999640" y="4786094"/>
            <a:ext cx="126204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&lt;pad&gt;</a:t>
            </a:r>
          </a:p>
          <a:p>
            <a:r>
              <a:rPr lang="en-US" altLang="zh-TW" dirty="0">
                <a:solidFill>
                  <a:srgbClr val="FF0000"/>
                </a:solidFill>
              </a:rPr>
              <a:t>+ &lt;pad&gt;</a:t>
            </a:r>
          </a:p>
          <a:p>
            <a:r>
              <a:rPr lang="en-US" altLang="zh-TW" dirty="0">
                <a:solidFill>
                  <a:srgbClr val="FF0000"/>
                </a:solidFill>
              </a:rPr>
              <a:t>+ &lt;pad&gt; </a:t>
            </a:r>
          </a:p>
          <a:p>
            <a:r>
              <a:rPr lang="en-US" altLang="zh-TW" dirty="0"/>
              <a:t>+ Fs0</a:t>
            </a:r>
          </a:p>
          <a:p>
            <a:r>
              <a:rPr lang="en-US" altLang="zh-TW" dirty="0"/>
              <a:t>+ Fs1</a:t>
            </a:r>
            <a:endParaRPr lang="zh-TW" altLang="en-US" dirty="0"/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8B00B8FC-EB63-B180-40E6-7E9D06F1EBF5}"/>
              </a:ext>
            </a:extLst>
          </p:cNvPr>
          <p:cNvSpPr txBox="1"/>
          <p:nvPr/>
        </p:nvSpPr>
        <p:spPr>
          <a:xfrm>
            <a:off x="4570496" y="4802052"/>
            <a:ext cx="126204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&lt;pad&gt;</a:t>
            </a:r>
          </a:p>
          <a:p>
            <a:r>
              <a:rPr lang="en-US" altLang="zh-TW" dirty="0">
                <a:solidFill>
                  <a:srgbClr val="FF0000"/>
                </a:solidFill>
              </a:rPr>
              <a:t>+ &lt;pad&gt;</a:t>
            </a:r>
          </a:p>
          <a:p>
            <a:r>
              <a:rPr lang="en-US" altLang="zh-TW" dirty="0"/>
              <a:t>+ Fs0</a:t>
            </a:r>
          </a:p>
          <a:p>
            <a:r>
              <a:rPr lang="en-US" altLang="zh-TW" dirty="0"/>
              <a:t>+ Fs1</a:t>
            </a:r>
          </a:p>
          <a:p>
            <a:r>
              <a:rPr lang="en-US" altLang="zh-TW" dirty="0"/>
              <a:t>+ Fs2</a:t>
            </a:r>
            <a:endParaRPr lang="zh-TW" altLang="en-US" dirty="0"/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3A713C30-8137-64AD-97D8-A626FF24D3E6}"/>
              </a:ext>
            </a:extLst>
          </p:cNvPr>
          <p:cNvSpPr txBox="1"/>
          <p:nvPr/>
        </p:nvSpPr>
        <p:spPr>
          <a:xfrm>
            <a:off x="6000932" y="4822035"/>
            <a:ext cx="126204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&lt;pad&gt;</a:t>
            </a:r>
          </a:p>
          <a:p>
            <a:r>
              <a:rPr lang="en-US" altLang="zh-TW" dirty="0"/>
              <a:t>+ Fs0</a:t>
            </a:r>
          </a:p>
          <a:p>
            <a:r>
              <a:rPr lang="en-US" altLang="zh-TW" dirty="0"/>
              <a:t>+ Fs1</a:t>
            </a:r>
          </a:p>
          <a:p>
            <a:r>
              <a:rPr lang="en-US" altLang="zh-TW" dirty="0"/>
              <a:t>+ Fs2</a:t>
            </a:r>
          </a:p>
          <a:p>
            <a:r>
              <a:rPr lang="en-US" altLang="zh-TW" dirty="0"/>
              <a:t>+ Fs3</a:t>
            </a:r>
            <a:endParaRPr lang="zh-TW" altLang="en-US" dirty="0"/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E1189691-9136-A54F-B713-F87846D1D6AF}"/>
              </a:ext>
            </a:extLst>
          </p:cNvPr>
          <p:cNvSpPr txBox="1"/>
          <p:nvPr/>
        </p:nvSpPr>
        <p:spPr>
          <a:xfrm>
            <a:off x="7431368" y="4822035"/>
            <a:ext cx="126204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Fs0</a:t>
            </a:r>
          </a:p>
          <a:p>
            <a:r>
              <a:rPr lang="en-US" altLang="zh-TW" dirty="0"/>
              <a:t>+ Fs1</a:t>
            </a:r>
          </a:p>
          <a:p>
            <a:r>
              <a:rPr lang="en-US" altLang="zh-TW" dirty="0"/>
              <a:t>+ Fs2</a:t>
            </a:r>
          </a:p>
          <a:p>
            <a:r>
              <a:rPr lang="en-US" altLang="zh-TW" dirty="0"/>
              <a:t>+ Fs3</a:t>
            </a:r>
          </a:p>
          <a:p>
            <a:r>
              <a:rPr lang="en-US" altLang="zh-TW" dirty="0"/>
              <a:t>+ Fs4</a:t>
            </a:r>
            <a:endParaRPr lang="zh-TW" altLang="en-US" dirty="0"/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9C534F64-046D-E5C6-61A3-43E5EA5500A6}"/>
              </a:ext>
            </a:extLst>
          </p:cNvPr>
          <p:cNvSpPr txBox="1"/>
          <p:nvPr/>
        </p:nvSpPr>
        <p:spPr>
          <a:xfrm>
            <a:off x="8740225" y="4795456"/>
            <a:ext cx="126204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Fs1</a:t>
            </a:r>
          </a:p>
          <a:p>
            <a:r>
              <a:rPr lang="en-US" altLang="zh-TW" dirty="0"/>
              <a:t>+ Fs2</a:t>
            </a:r>
          </a:p>
          <a:p>
            <a:r>
              <a:rPr lang="en-US" altLang="zh-TW" dirty="0"/>
              <a:t>+ Fs3</a:t>
            </a:r>
          </a:p>
          <a:p>
            <a:r>
              <a:rPr lang="en-US" altLang="zh-TW" dirty="0"/>
              <a:t>+ Fs4</a:t>
            </a:r>
          </a:p>
          <a:p>
            <a:r>
              <a:rPr lang="en-US" altLang="zh-TW" dirty="0"/>
              <a:t>+ Fs5</a:t>
            </a:r>
            <a:endParaRPr lang="zh-TW" altLang="en-US" dirty="0"/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00240299-4EC7-5830-A1FA-6216C914F97F}"/>
              </a:ext>
            </a:extLst>
          </p:cNvPr>
          <p:cNvSpPr txBox="1"/>
          <p:nvPr/>
        </p:nvSpPr>
        <p:spPr>
          <a:xfrm>
            <a:off x="10315757" y="4826517"/>
            <a:ext cx="126204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Fs2</a:t>
            </a:r>
          </a:p>
          <a:p>
            <a:r>
              <a:rPr lang="en-US" altLang="zh-TW" dirty="0"/>
              <a:t>+ Fs3</a:t>
            </a:r>
          </a:p>
          <a:p>
            <a:r>
              <a:rPr lang="en-US" altLang="zh-TW" dirty="0"/>
              <a:t>+ Fs4</a:t>
            </a:r>
          </a:p>
          <a:p>
            <a:r>
              <a:rPr lang="en-US" altLang="zh-TW" dirty="0"/>
              <a:t>+ Fs5</a:t>
            </a:r>
          </a:p>
          <a:p>
            <a:r>
              <a:rPr lang="en-US" altLang="zh-TW" dirty="0"/>
              <a:t>+ Fs6</a:t>
            </a:r>
            <a:endParaRPr lang="zh-TW" altLang="en-US" dirty="0"/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55F7AD1A-8A91-2647-5B7A-6F48AB9AC51C}"/>
              </a:ext>
            </a:extLst>
          </p:cNvPr>
          <p:cNvSpPr txBox="1"/>
          <p:nvPr/>
        </p:nvSpPr>
        <p:spPr>
          <a:xfrm>
            <a:off x="3226932" y="3490750"/>
            <a:ext cx="463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L1</a:t>
            </a:r>
            <a:endParaRPr lang="zh-TW" altLang="en-US" dirty="0"/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575FD116-FCCA-9926-6D66-6507433771DD}"/>
              </a:ext>
            </a:extLst>
          </p:cNvPr>
          <p:cNvSpPr txBox="1"/>
          <p:nvPr/>
        </p:nvSpPr>
        <p:spPr>
          <a:xfrm>
            <a:off x="4843897" y="3507640"/>
            <a:ext cx="463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L2</a:t>
            </a:r>
            <a:endParaRPr lang="zh-TW" altLang="en-US" dirty="0"/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87DA8857-A23E-CF5D-B108-A9C9C23B76E7}"/>
              </a:ext>
            </a:extLst>
          </p:cNvPr>
          <p:cNvSpPr txBox="1"/>
          <p:nvPr/>
        </p:nvSpPr>
        <p:spPr>
          <a:xfrm>
            <a:off x="6251362" y="3497594"/>
            <a:ext cx="463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L3</a:t>
            </a:r>
            <a:endParaRPr lang="zh-TW" altLang="en-US" dirty="0"/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45FA0C67-CAE8-6B26-5E21-E34AF524A1A4}"/>
              </a:ext>
            </a:extLst>
          </p:cNvPr>
          <p:cNvSpPr txBox="1"/>
          <p:nvPr/>
        </p:nvSpPr>
        <p:spPr>
          <a:xfrm>
            <a:off x="7582612" y="3507640"/>
            <a:ext cx="463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L4</a:t>
            </a:r>
            <a:endParaRPr lang="zh-TW" altLang="en-US" dirty="0"/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62B38E6A-FB10-ECBA-E702-1E4BFBD161AE}"/>
              </a:ext>
            </a:extLst>
          </p:cNvPr>
          <p:cNvSpPr txBox="1"/>
          <p:nvPr/>
        </p:nvSpPr>
        <p:spPr>
          <a:xfrm>
            <a:off x="9012111" y="3483253"/>
            <a:ext cx="463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L5</a:t>
            </a:r>
            <a:endParaRPr lang="zh-TW" altLang="en-US" dirty="0"/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AFFA578A-E1E6-9D16-EBC4-4AD6EC5EC992}"/>
              </a:ext>
            </a:extLst>
          </p:cNvPr>
          <p:cNvSpPr txBox="1"/>
          <p:nvPr/>
        </p:nvSpPr>
        <p:spPr>
          <a:xfrm>
            <a:off x="10490230" y="3490750"/>
            <a:ext cx="463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L6</a:t>
            </a:r>
            <a:endParaRPr lang="zh-TW" altLang="en-US" dirty="0"/>
          </a:p>
        </p:txBody>
      </p:sp>
      <p:grpSp>
        <p:nvGrpSpPr>
          <p:cNvPr id="41" name="群組 40">
            <a:extLst>
              <a:ext uri="{FF2B5EF4-FFF2-40B4-BE49-F238E27FC236}">
                <a16:creationId xmlns:a16="http://schemas.microsoft.com/office/drawing/2014/main" id="{408F80B9-480A-BF42-C34B-AEF61015321F}"/>
              </a:ext>
            </a:extLst>
          </p:cNvPr>
          <p:cNvGrpSpPr/>
          <p:nvPr/>
        </p:nvGrpSpPr>
        <p:grpSpPr>
          <a:xfrm>
            <a:off x="9932895" y="842682"/>
            <a:ext cx="2259106" cy="735106"/>
            <a:chOff x="9932895" y="842682"/>
            <a:chExt cx="2259106" cy="735106"/>
          </a:xfrm>
        </p:grpSpPr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518E9AB6-9610-2060-3482-96F5F25FB71C}"/>
                </a:ext>
              </a:extLst>
            </p:cNvPr>
            <p:cNvSpPr/>
            <p:nvPr/>
          </p:nvSpPr>
          <p:spPr>
            <a:xfrm>
              <a:off x="9932895" y="842682"/>
              <a:ext cx="2259106" cy="73510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3" name="文字方塊 42">
              <a:extLst>
                <a:ext uri="{FF2B5EF4-FFF2-40B4-BE49-F238E27FC236}">
                  <a16:creationId xmlns:a16="http://schemas.microsoft.com/office/drawing/2014/main" id="{B9981E38-CAEA-3B50-086B-AAC5A5F8BD50}"/>
                </a:ext>
              </a:extLst>
            </p:cNvPr>
            <p:cNvSpPr txBox="1"/>
            <p:nvPr/>
          </p:nvSpPr>
          <p:spPr>
            <a:xfrm>
              <a:off x="10257058" y="1010180"/>
              <a:ext cx="173018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000" dirty="0">
                  <a:solidFill>
                    <a:schemeClr val="bg1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</a:rPr>
                <a:t>Methodology</a:t>
              </a:r>
              <a:endParaRPr lang="zh-TW" altLang="en-US" sz="2000" dirty="0">
                <a:solidFill>
                  <a:schemeClr val="bg1"/>
                </a:solidFill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217393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355CDF0-8DF4-AF1F-3E99-9F99F4749B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1704946"/>
            <a:ext cx="10058400" cy="4050792"/>
          </a:xfrm>
        </p:spPr>
        <p:txBody>
          <a:bodyPr/>
          <a:lstStyle/>
          <a:p>
            <a:r>
              <a:rPr lang="zh-TW" altLang="en-US" dirty="0"/>
              <a:t>標籤編碼：</a:t>
            </a:r>
            <a:endParaRPr lang="en-US" altLang="zh-TW" dirty="0"/>
          </a:p>
          <a:p>
            <a:pPr lvl="1"/>
            <a:r>
              <a:rPr lang="zh-TW" altLang="en-US" dirty="0"/>
              <a:t>由於左手與右手各僅有五類，雙手總計僅有十類，因此採用簡易的</a:t>
            </a:r>
            <a:r>
              <a:rPr lang="en-US" altLang="zh-TW" dirty="0"/>
              <a:t>One-Hot encoding</a:t>
            </a:r>
            <a:r>
              <a:rPr lang="zh-TW" altLang="en-US" dirty="0"/>
              <a:t>。</a:t>
            </a:r>
            <a:endParaRPr lang="en-US" altLang="zh-TW" dirty="0"/>
          </a:p>
          <a:p>
            <a:pPr lvl="1"/>
            <a:r>
              <a:rPr lang="zh-TW" altLang="en-US" dirty="0"/>
              <a:t>若僅考慮單手的情況，則兩手編碼皆為拇指為</a:t>
            </a:r>
            <a:r>
              <a:rPr lang="en-US" altLang="zh-TW" dirty="0"/>
              <a:t>0</a:t>
            </a:r>
            <a:r>
              <a:rPr lang="zh-TW" altLang="en-US" dirty="0"/>
              <a:t>，小指為</a:t>
            </a:r>
            <a:r>
              <a:rPr lang="en-US" altLang="zh-TW" dirty="0"/>
              <a:t>4</a:t>
            </a:r>
            <a:r>
              <a:rPr lang="zh-TW" altLang="en-US" dirty="0"/>
              <a:t>，由內而外遞增編碼。</a:t>
            </a:r>
            <a:endParaRPr lang="en-US" altLang="zh-TW" dirty="0"/>
          </a:p>
          <a:p>
            <a:pPr lvl="1"/>
            <a:r>
              <a:rPr lang="zh-TW" altLang="en-US" dirty="0"/>
              <a:t>若考慮雙手合併，則兩手編碼為：左手小指為</a:t>
            </a:r>
            <a:r>
              <a:rPr lang="en-US" altLang="zh-TW" dirty="0"/>
              <a:t>0</a:t>
            </a:r>
            <a:r>
              <a:rPr lang="zh-TW" altLang="en-US" dirty="0"/>
              <a:t>，拇指為</a:t>
            </a:r>
            <a:r>
              <a:rPr lang="en-US" altLang="zh-TW" dirty="0"/>
              <a:t>4</a:t>
            </a:r>
            <a:r>
              <a:rPr lang="zh-TW" altLang="en-US" dirty="0"/>
              <a:t>，由外而內遞增編碼；右手拇指為</a:t>
            </a:r>
            <a:r>
              <a:rPr lang="en-US" altLang="zh-TW" dirty="0"/>
              <a:t>5</a:t>
            </a:r>
            <a:r>
              <a:rPr lang="zh-TW" altLang="en-US" dirty="0"/>
              <a:t>，小指為</a:t>
            </a:r>
            <a:r>
              <a:rPr lang="en-US" altLang="zh-TW" dirty="0"/>
              <a:t>9</a:t>
            </a:r>
            <a:r>
              <a:rPr lang="zh-TW" altLang="en-US" dirty="0"/>
              <a:t>，由內而外遞增編碼。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A7160F8-9BFC-A1F4-1645-DCA130223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11</a:t>
            </a:fld>
            <a:endParaRPr lang="en-US" dirty="0"/>
          </a:p>
        </p:txBody>
      </p:sp>
      <p:grpSp>
        <p:nvGrpSpPr>
          <p:cNvPr id="10" name="群組 9">
            <a:extLst>
              <a:ext uri="{FF2B5EF4-FFF2-40B4-BE49-F238E27FC236}">
                <a16:creationId xmlns:a16="http://schemas.microsoft.com/office/drawing/2014/main" id="{D979FE30-A7A3-698B-5928-4D00BBE12548}"/>
              </a:ext>
            </a:extLst>
          </p:cNvPr>
          <p:cNvGrpSpPr/>
          <p:nvPr/>
        </p:nvGrpSpPr>
        <p:grpSpPr>
          <a:xfrm>
            <a:off x="9932895" y="842682"/>
            <a:ext cx="2259106" cy="735106"/>
            <a:chOff x="9932895" y="842682"/>
            <a:chExt cx="2259106" cy="735106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EB16BF5C-8D32-3CD2-72F0-402FD73D4673}"/>
                </a:ext>
              </a:extLst>
            </p:cNvPr>
            <p:cNvSpPr/>
            <p:nvPr/>
          </p:nvSpPr>
          <p:spPr>
            <a:xfrm>
              <a:off x="9932895" y="842682"/>
              <a:ext cx="2259106" cy="73510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文字方塊 11">
              <a:extLst>
                <a:ext uri="{FF2B5EF4-FFF2-40B4-BE49-F238E27FC236}">
                  <a16:creationId xmlns:a16="http://schemas.microsoft.com/office/drawing/2014/main" id="{2D72B36E-1FB6-C299-8D7B-1BDDF29409AC}"/>
                </a:ext>
              </a:extLst>
            </p:cNvPr>
            <p:cNvSpPr txBox="1"/>
            <p:nvPr/>
          </p:nvSpPr>
          <p:spPr>
            <a:xfrm>
              <a:off x="10257058" y="1010180"/>
              <a:ext cx="173018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000" dirty="0">
                  <a:solidFill>
                    <a:schemeClr val="bg1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</a:rPr>
                <a:t>Methodology</a:t>
              </a:r>
              <a:endParaRPr lang="zh-TW" altLang="en-US" sz="2000" dirty="0">
                <a:solidFill>
                  <a:schemeClr val="bg1"/>
                </a:solidFill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grpSp>
        <p:nvGrpSpPr>
          <p:cNvPr id="25" name="群組 24">
            <a:extLst>
              <a:ext uri="{FF2B5EF4-FFF2-40B4-BE49-F238E27FC236}">
                <a16:creationId xmlns:a16="http://schemas.microsoft.com/office/drawing/2014/main" id="{897E658D-B743-FD45-F767-B5A4F05DAFD5}"/>
              </a:ext>
            </a:extLst>
          </p:cNvPr>
          <p:cNvGrpSpPr/>
          <p:nvPr/>
        </p:nvGrpSpPr>
        <p:grpSpPr>
          <a:xfrm>
            <a:off x="1822077" y="3465112"/>
            <a:ext cx="3260912" cy="2079955"/>
            <a:chOff x="1822077" y="3881574"/>
            <a:chExt cx="3260912" cy="2079955"/>
          </a:xfrm>
        </p:grpSpPr>
        <p:pic>
          <p:nvPicPr>
            <p:cNvPr id="13" name="Picture 2" descr="Finger Numbers for playing the piano">
              <a:extLst>
                <a:ext uri="{FF2B5EF4-FFF2-40B4-BE49-F238E27FC236}">
                  <a16:creationId xmlns:a16="http://schemas.microsoft.com/office/drawing/2014/main" id="{1022454B-5F09-7B55-E694-7636F8F5FB4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339"/>
            <a:stretch/>
          </p:blipFill>
          <p:spPr bwMode="auto">
            <a:xfrm>
              <a:off x="1822077" y="3996764"/>
              <a:ext cx="3260912" cy="19647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文字方塊 13">
              <a:extLst>
                <a:ext uri="{FF2B5EF4-FFF2-40B4-BE49-F238E27FC236}">
                  <a16:creationId xmlns:a16="http://schemas.microsoft.com/office/drawing/2014/main" id="{B73CDE63-8A05-A462-10D7-A4E9A1BA3B0B}"/>
                </a:ext>
              </a:extLst>
            </p:cNvPr>
            <p:cNvSpPr txBox="1"/>
            <p:nvPr/>
          </p:nvSpPr>
          <p:spPr>
            <a:xfrm>
              <a:off x="3121235" y="4740694"/>
              <a:ext cx="340263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TW" dirty="0"/>
                <a:t>0</a:t>
              </a:r>
              <a:endParaRPr lang="zh-TW" altLang="en-US" dirty="0"/>
            </a:p>
          </p:txBody>
        </p:sp>
        <p:sp>
          <p:nvSpPr>
            <p:cNvPr id="15" name="文字方塊 14">
              <a:extLst>
                <a:ext uri="{FF2B5EF4-FFF2-40B4-BE49-F238E27FC236}">
                  <a16:creationId xmlns:a16="http://schemas.microsoft.com/office/drawing/2014/main" id="{8B62E61D-F243-1B53-8F5A-2A58BDE54677}"/>
                </a:ext>
              </a:extLst>
            </p:cNvPr>
            <p:cNvSpPr txBox="1"/>
            <p:nvPr/>
          </p:nvSpPr>
          <p:spPr>
            <a:xfrm>
              <a:off x="3417796" y="4740694"/>
              <a:ext cx="340263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TW" dirty="0"/>
                <a:t>0</a:t>
              </a:r>
              <a:endParaRPr lang="zh-TW" altLang="en-US" dirty="0"/>
            </a:p>
          </p:txBody>
        </p:sp>
        <p:sp>
          <p:nvSpPr>
            <p:cNvPr id="16" name="文字方塊 15">
              <a:extLst>
                <a:ext uri="{FF2B5EF4-FFF2-40B4-BE49-F238E27FC236}">
                  <a16:creationId xmlns:a16="http://schemas.microsoft.com/office/drawing/2014/main" id="{82718312-235C-D6F4-C1EF-66A4710359AC}"/>
                </a:ext>
              </a:extLst>
            </p:cNvPr>
            <p:cNvSpPr txBox="1"/>
            <p:nvPr/>
          </p:nvSpPr>
          <p:spPr>
            <a:xfrm>
              <a:off x="2951103" y="3996764"/>
              <a:ext cx="340263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TW" dirty="0"/>
                <a:t>1</a:t>
              </a:r>
              <a:endParaRPr lang="zh-TW" altLang="en-US" dirty="0"/>
            </a:p>
          </p:txBody>
        </p:sp>
        <p:sp>
          <p:nvSpPr>
            <p:cNvPr id="17" name="文字方塊 16">
              <a:extLst>
                <a:ext uri="{FF2B5EF4-FFF2-40B4-BE49-F238E27FC236}">
                  <a16:creationId xmlns:a16="http://schemas.microsoft.com/office/drawing/2014/main" id="{A11DE50C-189A-CBBF-A213-8B78B35A31B8}"/>
                </a:ext>
              </a:extLst>
            </p:cNvPr>
            <p:cNvSpPr txBox="1"/>
            <p:nvPr/>
          </p:nvSpPr>
          <p:spPr>
            <a:xfrm>
              <a:off x="3651736" y="4014694"/>
              <a:ext cx="340263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TW" dirty="0"/>
                <a:t>1</a:t>
              </a:r>
              <a:endParaRPr lang="zh-TW" altLang="en-US" dirty="0"/>
            </a:p>
          </p:txBody>
        </p:sp>
        <p:sp>
          <p:nvSpPr>
            <p:cNvPr id="18" name="文字方塊 17">
              <a:extLst>
                <a:ext uri="{FF2B5EF4-FFF2-40B4-BE49-F238E27FC236}">
                  <a16:creationId xmlns:a16="http://schemas.microsoft.com/office/drawing/2014/main" id="{AC561F97-5333-4F69-6DE1-AF30231A0813}"/>
                </a:ext>
              </a:extLst>
            </p:cNvPr>
            <p:cNvSpPr txBox="1"/>
            <p:nvPr/>
          </p:nvSpPr>
          <p:spPr>
            <a:xfrm>
              <a:off x="2603194" y="3881574"/>
              <a:ext cx="340263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TW" dirty="0"/>
                <a:t>2</a:t>
              </a:r>
              <a:endParaRPr lang="zh-TW" altLang="en-US" dirty="0"/>
            </a:p>
          </p:txBody>
        </p:sp>
        <p:sp>
          <p:nvSpPr>
            <p:cNvPr id="20" name="文字方塊 19">
              <a:extLst>
                <a:ext uri="{FF2B5EF4-FFF2-40B4-BE49-F238E27FC236}">
                  <a16:creationId xmlns:a16="http://schemas.microsoft.com/office/drawing/2014/main" id="{4CB11DE8-75EA-3797-220B-488C25E2B4AB}"/>
                </a:ext>
              </a:extLst>
            </p:cNvPr>
            <p:cNvSpPr txBox="1"/>
            <p:nvPr/>
          </p:nvSpPr>
          <p:spPr>
            <a:xfrm>
              <a:off x="3991999" y="3890539"/>
              <a:ext cx="340263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TW" dirty="0"/>
                <a:t>2</a:t>
              </a:r>
              <a:endParaRPr lang="zh-TW" altLang="en-US" dirty="0"/>
            </a:p>
          </p:txBody>
        </p:sp>
        <p:sp>
          <p:nvSpPr>
            <p:cNvPr id="21" name="文字方塊 20">
              <a:extLst>
                <a:ext uri="{FF2B5EF4-FFF2-40B4-BE49-F238E27FC236}">
                  <a16:creationId xmlns:a16="http://schemas.microsoft.com/office/drawing/2014/main" id="{AC0CF0F7-6C8F-3C4B-50D6-CC9913E372EF}"/>
                </a:ext>
              </a:extLst>
            </p:cNvPr>
            <p:cNvSpPr txBox="1"/>
            <p:nvPr/>
          </p:nvSpPr>
          <p:spPr>
            <a:xfrm>
              <a:off x="2270577" y="3895086"/>
              <a:ext cx="340263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TW" dirty="0"/>
                <a:t>3</a:t>
              </a:r>
              <a:endParaRPr lang="zh-TW" altLang="en-US" dirty="0"/>
            </a:p>
          </p:txBody>
        </p:sp>
        <p:sp>
          <p:nvSpPr>
            <p:cNvPr id="22" name="文字方塊 21">
              <a:extLst>
                <a:ext uri="{FF2B5EF4-FFF2-40B4-BE49-F238E27FC236}">
                  <a16:creationId xmlns:a16="http://schemas.microsoft.com/office/drawing/2014/main" id="{B30B3B94-EFB4-9EE0-2E16-1C5288F431F7}"/>
                </a:ext>
              </a:extLst>
            </p:cNvPr>
            <p:cNvSpPr txBox="1"/>
            <p:nvPr/>
          </p:nvSpPr>
          <p:spPr>
            <a:xfrm>
              <a:off x="4386035" y="3926278"/>
              <a:ext cx="340263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TW" dirty="0"/>
                <a:t>3</a:t>
              </a:r>
              <a:endParaRPr lang="zh-TW" altLang="en-US" dirty="0"/>
            </a:p>
          </p:txBody>
        </p:sp>
        <p:sp>
          <p:nvSpPr>
            <p:cNvPr id="23" name="文字方塊 22">
              <a:extLst>
                <a:ext uri="{FF2B5EF4-FFF2-40B4-BE49-F238E27FC236}">
                  <a16:creationId xmlns:a16="http://schemas.microsoft.com/office/drawing/2014/main" id="{4A950802-63D7-F83A-F164-181D7667A1B0}"/>
                </a:ext>
              </a:extLst>
            </p:cNvPr>
            <p:cNvSpPr txBox="1"/>
            <p:nvPr/>
          </p:nvSpPr>
          <p:spPr>
            <a:xfrm>
              <a:off x="1876196" y="4146804"/>
              <a:ext cx="340263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TW" dirty="0"/>
                <a:t>4</a:t>
              </a:r>
              <a:endParaRPr lang="zh-TW" altLang="en-US" dirty="0"/>
            </a:p>
          </p:txBody>
        </p:sp>
        <p:sp>
          <p:nvSpPr>
            <p:cNvPr id="24" name="文字方塊 23">
              <a:extLst>
                <a:ext uri="{FF2B5EF4-FFF2-40B4-BE49-F238E27FC236}">
                  <a16:creationId xmlns:a16="http://schemas.microsoft.com/office/drawing/2014/main" id="{E028E728-4443-882F-7220-84FE5B979A80}"/>
                </a:ext>
              </a:extLst>
            </p:cNvPr>
            <p:cNvSpPr txBox="1"/>
            <p:nvPr/>
          </p:nvSpPr>
          <p:spPr>
            <a:xfrm>
              <a:off x="4712738" y="4110944"/>
              <a:ext cx="340263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TW" dirty="0"/>
                <a:t>4</a:t>
              </a:r>
              <a:endParaRPr lang="zh-TW" altLang="en-US" dirty="0"/>
            </a:p>
          </p:txBody>
        </p:sp>
      </p:grpSp>
      <p:grpSp>
        <p:nvGrpSpPr>
          <p:cNvPr id="26" name="群組 25">
            <a:extLst>
              <a:ext uri="{FF2B5EF4-FFF2-40B4-BE49-F238E27FC236}">
                <a16:creationId xmlns:a16="http://schemas.microsoft.com/office/drawing/2014/main" id="{E4356CBA-C6B0-57E3-5995-D38CDF9917A3}"/>
              </a:ext>
            </a:extLst>
          </p:cNvPr>
          <p:cNvGrpSpPr/>
          <p:nvPr/>
        </p:nvGrpSpPr>
        <p:grpSpPr>
          <a:xfrm>
            <a:off x="6954519" y="3465112"/>
            <a:ext cx="3260912" cy="2079955"/>
            <a:chOff x="1822077" y="3881574"/>
            <a:chExt cx="3260912" cy="2079955"/>
          </a:xfrm>
        </p:grpSpPr>
        <p:pic>
          <p:nvPicPr>
            <p:cNvPr id="27" name="Picture 2" descr="Finger Numbers for playing the piano">
              <a:extLst>
                <a:ext uri="{FF2B5EF4-FFF2-40B4-BE49-F238E27FC236}">
                  <a16:creationId xmlns:a16="http://schemas.microsoft.com/office/drawing/2014/main" id="{6552FF49-2F28-E3A3-77CF-E4E0A6D6804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339"/>
            <a:stretch/>
          </p:blipFill>
          <p:spPr bwMode="auto">
            <a:xfrm>
              <a:off x="1822077" y="3996764"/>
              <a:ext cx="3260912" cy="19647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文字方塊 27">
              <a:extLst>
                <a:ext uri="{FF2B5EF4-FFF2-40B4-BE49-F238E27FC236}">
                  <a16:creationId xmlns:a16="http://schemas.microsoft.com/office/drawing/2014/main" id="{B3DF0546-0D8C-1F93-995F-EA83E259D7D9}"/>
                </a:ext>
              </a:extLst>
            </p:cNvPr>
            <p:cNvSpPr txBox="1"/>
            <p:nvPr/>
          </p:nvSpPr>
          <p:spPr>
            <a:xfrm>
              <a:off x="3121235" y="4740694"/>
              <a:ext cx="340263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TW" dirty="0"/>
                <a:t>4</a:t>
              </a:r>
              <a:endParaRPr lang="zh-TW" altLang="en-US" dirty="0"/>
            </a:p>
          </p:txBody>
        </p:sp>
        <p:sp>
          <p:nvSpPr>
            <p:cNvPr id="29" name="文字方塊 28">
              <a:extLst>
                <a:ext uri="{FF2B5EF4-FFF2-40B4-BE49-F238E27FC236}">
                  <a16:creationId xmlns:a16="http://schemas.microsoft.com/office/drawing/2014/main" id="{0F78771A-7D69-D25C-020E-C8F62A6D81B0}"/>
                </a:ext>
              </a:extLst>
            </p:cNvPr>
            <p:cNvSpPr txBox="1"/>
            <p:nvPr/>
          </p:nvSpPr>
          <p:spPr>
            <a:xfrm>
              <a:off x="3417796" y="4740694"/>
              <a:ext cx="340263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TW" dirty="0"/>
                <a:t>5</a:t>
              </a:r>
              <a:endParaRPr lang="zh-TW" altLang="en-US" dirty="0"/>
            </a:p>
          </p:txBody>
        </p:sp>
        <p:sp>
          <p:nvSpPr>
            <p:cNvPr id="30" name="文字方塊 29">
              <a:extLst>
                <a:ext uri="{FF2B5EF4-FFF2-40B4-BE49-F238E27FC236}">
                  <a16:creationId xmlns:a16="http://schemas.microsoft.com/office/drawing/2014/main" id="{47E37DFA-FCF3-8885-7931-1E2B06B5B1B6}"/>
                </a:ext>
              </a:extLst>
            </p:cNvPr>
            <p:cNvSpPr txBox="1"/>
            <p:nvPr/>
          </p:nvSpPr>
          <p:spPr>
            <a:xfrm>
              <a:off x="2951103" y="3996764"/>
              <a:ext cx="340263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TW" dirty="0"/>
                <a:t>3</a:t>
              </a:r>
              <a:endParaRPr lang="zh-TW" altLang="en-US" dirty="0"/>
            </a:p>
          </p:txBody>
        </p:sp>
        <p:sp>
          <p:nvSpPr>
            <p:cNvPr id="31" name="文字方塊 30">
              <a:extLst>
                <a:ext uri="{FF2B5EF4-FFF2-40B4-BE49-F238E27FC236}">
                  <a16:creationId xmlns:a16="http://schemas.microsoft.com/office/drawing/2014/main" id="{EFCA0543-1A54-8697-DBAF-DD7B4C2CDA51}"/>
                </a:ext>
              </a:extLst>
            </p:cNvPr>
            <p:cNvSpPr txBox="1"/>
            <p:nvPr/>
          </p:nvSpPr>
          <p:spPr>
            <a:xfrm>
              <a:off x="3651736" y="4014694"/>
              <a:ext cx="340263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TW" dirty="0"/>
                <a:t>6</a:t>
              </a:r>
              <a:endParaRPr lang="zh-TW" altLang="en-US" dirty="0"/>
            </a:p>
          </p:txBody>
        </p:sp>
        <p:sp>
          <p:nvSpPr>
            <p:cNvPr id="32" name="文字方塊 31">
              <a:extLst>
                <a:ext uri="{FF2B5EF4-FFF2-40B4-BE49-F238E27FC236}">
                  <a16:creationId xmlns:a16="http://schemas.microsoft.com/office/drawing/2014/main" id="{404BDC78-20F3-B753-7903-50827317DEE9}"/>
                </a:ext>
              </a:extLst>
            </p:cNvPr>
            <p:cNvSpPr txBox="1"/>
            <p:nvPr/>
          </p:nvSpPr>
          <p:spPr>
            <a:xfrm>
              <a:off x="2603194" y="3881574"/>
              <a:ext cx="340263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TW" dirty="0"/>
                <a:t>2</a:t>
              </a:r>
              <a:endParaRPr lang="zh-TW" altLang="en-US" dirty="0"/>
            </a:p>
          </p:txBody>
        </p:sp>
        <p:sp>
          <p:nvSpPr>
            <p:cNvPr id="33" name="文字方塊 32">
              <a:extLst>
                <a:ext uri="{FF2B5EF4-FFF2-40B4-BE49-F238E27FC236}">
                  <a16:creationId xmlns:a16="http://schemas.microsoft.com/office/drawing/2014/main" id="{6950E973-5C09-4029-0B2E-ED5AC1B19AA3}"/>
                </a:ext>
              </a:extLst>
            </p:cNvPr>
            <p:cNvSpPr txBox="1"/>
            <p:nvPr/>
          </p:nvSpPr>
          <p:spPr>
            <a:xfrm>
              <a:off x="3991999" y="3890539"/>
              <a:ext cx="340263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TW" dirty="0"/>
                <a:t>7</a:t>
              </a:r>
              <a:endParaRPr lang="zh-TW" altLang="en-US" dirty="0"/>
            </a:p>
          </p:txBody>
        </p:sp>
        <p:sp>
          <p:nvSpPr>
            <p:cNvPr id="34" name="文字方塊 33">
              <a:extLst>
                <a:ext uri="{FF2B5EF4-FFF2-40B4-BE49-F238E27FC236}">
                  <a16:creationId xmlns:a16="http://schemas.microsoft.com/office/drawing/2014/main" id="{CBAFF96E-59DF-DFB3-875E-D44F82355542}"/>
                </a:ext>
              </a:extLst>
            </p:cNvPr>
            <p:cNvSpPr txBox="1"/>
            <p:nvPr/>
          </p:nvSpPr>
          <p:spPr>
            <a:xfrm>
              <a:off x="2270577" y="3895086"/>
              <a:ext cx="340263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TW" dirty="0"/>
                <a:t>1</a:t>
              </a:r>
              <a:endParaRPr lang="zh-TW" altLang="en-US" dirty="0"/>
            </a:p>
          </p:txBody>
        </p:sp>
        <p:sp>
          <p:nvSpPr>
            <p:cNvPr id="35" name="文字方塊 34">
              <a:extLst>
                <a:ext uri="{FF2B5EF4-FFF2-40B4-BE49-F238E27FC236}">
                  <a16:creationId xmlns:a16="http://schemas.microsoft.com/office/drawing/2014/main" id="{71C9ABB5-2ACD-1C31-8F7E-9B333AAA7B30}"/>
                </a:ext>
              </a:extLst>
            </p:cNvPr>
            <p:cNvSpPr txBox="1"/>
            <p:nvPr/>
          </p:nvSpPr>
          <p:spPr>
            <a:xfrm>
              <a:off x="4386035" y="3926278"/>
              <a:ext cx="340263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TW" dirty="0"/>
                <a:t>8</a:t>
              </a:r>
              <a:endParaRPr lang="zh-TW" altLang="en-US" dirty="0"/>
            </a:p>
          </p:txBody>
        </p:sp>
        <p:sp>
          <p:nvSpPr>
            <p:cNvPr id="36" name="文字方塊 35">
              <a:extLst>
                <a:ext uri="{FF2B5EF4-FFF2-40B4-BE49-F238E27FC236}">
                  <a16:creationId xmlns:a16="http://schemas.microsoft.com/office/drawing/2014/main" id="{FCAECCAA-0CF3-FF65-E2C2-8FEF180C5ABD}"/>
                </a:ext>
              </a:extLst>
            </p:cNvPr>
            <p:cNvSpPr txBox="1"/>
            <p:nvPr/>
          </p:nvSpPr>
          <p:spPr>
            <a:xfrm>
              <a:off x="1876196" y="4146804"/>
              <a:ext cx="340263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TW" dirty="0"/>
                <a:t>0</a:t>
              </a:r>
              <a:endParaRPr lang="zh-TW" altLang="en-US" dirty="0"/>
            </a:p>
          </p:txBody>
        </p:sp>
        <p:sp>
          <p:nvSpPr>
            <p:cNvPr id="37" name="文字方塊 36">
              <a:extLst>
                <a:ext uri="{FF2B5EF4-FFF2-40B4-BE49-F238E27FC236}">
                  <a16:creationId xmlns:a16="http://schemas.microsoft.com/office/drawing/2014/main" id="{A4CDE4E9-9158-9AAD-A875-2A9259D6CFB9}"/>
                </a:ext>
              </a:extLst>
            </p:cNvPr>
            <p:cNvSpPr txBox="1"/>
            <p:nvPr/>
          </p:nvSpPr>
          <p:spPr>
            <a:xfrm>
              <a:off x="4712738" y="4110944"/>
              <a:ext cx="340263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TW" dirty="0"/>
                <a:t>9</a:t>
              </a:r>
              <a:endParaRPr lang="zh-TW" altLang="en-US" dirty="0"/>
            </a:p>
          </p:txBody>
        </p:sp>
      </p:grp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77DDD039-25D4-8922-4721-86BC2D403754}"/>
              </a:ext>
            </a:extLst>
          </p:cNvPr>
          <p:cNvSpPr txBox="1"/>
          <p:nvPr/>
        </p:nvSpPr>
        <p:spPr>
          <a:xfrm>
            <a:off x="2870717" y="5676408"/>
            <a:ext cx="11636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考慮單手</a:t>
            </a:r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C9AE6D3F-DAAD-789F-AAA7-E337F62EC32A}"/>
              </a:ext>
            </a:extLst>
          </p:cNvPr>
          <p:cNvSpPr txBox="1"/>
          <p:nvPr/>
        </p:nvSpPr>
        <p:spPr>
          <a:xfrm>
            <a:off x="8157652" y="5676408"/>
            <a:ext cx="11636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考慮雙手</a:t>
            </a:r>
          </a:p>
        </p:txBody>
      </p:sp>
    </p:spTree>
    <p:extLst>
      <p:ext uri="{BB962C8B-B14F-4D97-AF65-F5344CB8AC3E}">
        <p14:creationId xmlns:p14="http://schemas.microsoft.com/office/powerpoint/2010/main" val="31222708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3E56011-CD1F-86E1-D5A7-A1005486D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模型設計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02DC56E-8B04-C3A0-C59A-78F29FFA7D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由於音符序列屬於一種時間序列，因此我們採用雙向長短期記憶網路</a:t>
            </a:r>
            <a:r>
              <a:rPr lang="en-US" altLang="zh-TW" dirty="0"/>
              <a:t>(</a:t>
            </a:r>
            <a:r>
              <a:rPr lang="en-US" altLang="zh-TW" dirty="0" err="1"/>
              <a:t>BiLSTM</a:t>
            </a:r>
            <a:r>
              <a:rPr lang="en-US" altLang="zh-TW" dirty="0"/>
              <a:t>)</a:t>
            </a:r>
            <a:r>
              <a:rPr lang="zh-TW" altLang="en-US" dirty="0"/>
              <a:t>。</a:t>
            </a:r>
            <a:endParaRPr lang="en-US" altLang="zh-TW" dirty="0"/>
          </a:p>
          <a:p>
            <a:r>
              <a:rPr lang="zh-TW" altLang="en-US" dirty="0"/>
              <a:t>由於左右手的以下三種對稱性，我們建立兩種模型：單手模型與雙手模型；並在單手模型中，左手與右手模型獨立訓練。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69F30CB-B3F4-B63A-AB7F-80EC051B14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12</a:t>
            </a:fld>
            <a:endParaRPr lang="en-US" dirty="0"/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A797ECC6-6B6C-B0C8-27D4-10A892CB202D}"/>
              </a:ext>
            </a:extLst>
          </p:cNvPr>
          <p:cNvGrpSpPr/>
          <p:nvPr/>
        </p:nvGrpSpPr>
        <p:grpSpPr>
          <a:xfrm>
            <a:off x="9932895" y="842682"/>
            <a:ext cx="2259106" cy="735106"/>
            <a:chOff x="9932895" y="842682"/>
            <a:chExt cx="2259106" cy="735106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40EA0233-DE31-BA40-37E6-2A0DA23AB262}"/>
                </a:ext>
              </a:extLst>
            </p:cNvPr>
            <p:cNvSpPr/>
            <p:nvPr/>
          </p:nvSpPr>
          <p:spPr>
            <a:xfrm>
              <a:off x="9932895" y="842682"/>
              <a:ext cx="2259106" cy="73510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FEF5640B-B610-9D86-F77D-8F09C56BD30B}"/>
                </a:ext>
              </a:extLst>
            </p:cNvPr>
            <p:cNvSpPr txBox="1"/>
            <p:nvPr/>
          </p:nvSpPr>
          <p:spPr>
            <a:xfrm>
              <a:off x="10257058" y="1010180"/>
              <a:ext cx="173018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000" dirty="0">
                  <a:solidFill>
                    <a:schemeClr val="bg1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</a:rPr>
                <a:t>Methodology</a:t>
              </a:r>
              <a:endParaRPr lang="zh-TW" altLang="en-US" sz="2000" dirty="0">
                <a:solidFill>
                  <a:schemeClr val="bg1"/>
                </a:solidFill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pic>
        <p:nvPicPr>
          <p:cNvPr id="8" name="圖片 7">
            <a:extLst>
              <a:ext uri="{FF2B5EF4-FFF2-40B4-BE49-F238E27FC236}">
                <a16:creationId xmlns:a16="http://schemas.microsoft.com/office/drawing/2014/main" id="{9EFF4A52-4B7B-4DA6-28F1-C4516A9827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1694" y="3130101"/>
            <a:ext cx="2813369" cy="3507808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2243B15A-E030-CD82-B6C7-2F1EEB679945}"/>
              </a:ext>
            </a:extLst>
          </p:cNvPr>
          <p:cNvSpPr txBox="1"/>
          <p:nvPr/>
        </p:nvSpPr>
        <p:spPr>
          <a:xfrm>
            <a:off x="5373214" y="3962138"/>
            <a:ext cx="4559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</a:rPr>
              <a:t>同一隻手</a:t>
            </a:r>
            <a:r>
              <a:rPr lang="zh-TW" altLang="en-US" dirty="0"/>
              <a:t>的手指演奏</a:t>
            </a:r>
            <a:r>
              <a:rPr lang="zh-TW" altLang="en-US" dirty="0">
                <a:solidFill>
                  <a:srgbClr val="FF0000"/>
                </a:solidFill>
              </a:rPr>
              <a:t>不同琴鍵</a:t>
            </a:r>
            <a:r>
              <a:rPr lang="zh-TW" altLang="en-US" dirty="0"/>
              <a:t>時有</a:t>
            </a:r>
            <a:r>
              <a:rPr lang="zh-TW" altLang="en-US" dirty="0">
                <a:solidFill>
                  <a:srgbClr val="FF0000"/>
                </a:solidFill>
              </a:rPr>
              <a:t>相同位移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6A4D961A-155A-1900-0BF6-B1F9105D9BF3}"/>
              </a:ext>
            </a:extLst>
          </p:cNvPr>
          <p:cNvSpPr txBox="1"/>
          <p:nvPr/>
        </p:nvSpPr>
        <p:spPr>
          <a:xfrm>
            <a:off x="5373213" y="5154444"/>
            <a:ext cx="4559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</a:rPr>
              <a:t>同一隻手</a:t>
            </a:r>
            <a:r>
              <a:rPr lang="zh-TW" altLang="en-US" dirty="0"/>
              <a:t>的手指演奏</a:t>
            </a:r>
            <a:r>
              <a:rPr lang="zh-TW" altLang="en-US" dirty="0">
                <a:solidFill>
                  <a:srgbClr val="FF0000"/>
                </a:solidFill>
              </a:rPr>
              <a:t>相同琴鍵</a:t>
            </a:r>
            <a:r>
              <a:rPr lang="zh-TW" altLang="en-US" dirty="0"/>
              <a:t>時的</a:t>
            </a:r>
            <a:r>
              <a:rPr lang="zh-TW" altLang="en-US" dirty="0">
                <a:solidFill>
                  <a:srgbClr val="FF0000"/>
                </a:solidFill>
              </a:rPr>
              <a:t>位移相反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1246B8A2-262B-2E2D-2ADE-8D89581B24DE}"/>
              </a:ext>
            </a:extLst>
          </p:cNvPr>
          <p:cNvSpPr txBox="1"/>
          <p:nvPr/>
        </p:nvSpPr>
        <p:spPr>
          <a:xfrm>
            <a:off x="5373213" y="6226981"/>
            <a:ext cx="4559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</a:rPr>
              <a:t>不同手</a:t>
            </a:r>
            <a:r>
              <a:rPr lang="zh-TW" altLang="en-US" dirty="0"/>
              <a:t>的手指演奏</a:t>
            </a:r>
            <a:r>
              <a:rPr lang="zh-TW" altLang="en-US" dirty="0">
                <a:solidFill>
                  <a:srgbClr val="FF0000"/>
                </a:solidFill>
              </a:rPr>
              <a:t>不同琴鍵</a:t>
            </a:r>
            <a:r>
              <a:rPr lang="zh-TW" altLang="en-US" dirty="0"/>
              <a:t>時有</a:t>
            </a:r>
            <a:r>
              <a:rPr lang="zh-TW" altLang="en-US" dirty="0">
                <a:solidFill>
                  <a:srgbClr val="FF0000"/>
                </a:solidFill>
              </a:rPr>
              <a:t>相同位移</a:t>
            </a:r>
          </a:p>
        </p:txBody>
      </p:sp>
    </p:spTree>
    <p:extLst>
      <p:ext uri="{BB962C8B-B14F-4D97-AF65-F5344CB8AC3E}">
        <p14:creationId xmlns:p14="http://schemas.microsoft.com/office/powerpoint/2010/main" val="13089872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6D55C00-D550-DFF9-569A-A02E6FEA5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實驗決定模型架構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AC251C4-1417-8B3C-BCA4-FF2957705A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7" y="2121408"/>
            <a:ext cx="10672497" cy="4050792"/>
          </a:xfrm>
        </p:spPr>
        <p:txBody>
          <a:bodyPr>
            <a:normAutofit/>
          </a:bodyPr>
          <a:lstStyle/>
          <a:p>
            <a:r>
              <a:rPr lang="zh-TW" altLang="en-US" dirty="0"/>
              <a:t>單手與雙手模型都進行了三個實驗。</a:t>
            </a:r>
            <a:endParaRPr lang="en-US" altLang="zh-TW" dirty="0"/>
          </a:p>
          <a:p>
            <a:pPr lvl="1"/>
            <a:r>
              <a:rPr lang="zh-TW" altLang="en-US" dirty="0"/>
              <a:t>實驗一：測試由不同層數的</a:t>
            </a:r>
            <a:r>
              <a:rPr lang="en-US" altLang="zh-TW" dirty="0" err="1"/>
              <a:t>BiLSTM</a:t>
            </a:r>
            <a:r>
              <a:rPr lang="zh-TW" altLang="en-US" dirty="0"/>
              <a:t>層堆疊構成隱藏層，決定後續實驗的基礎架構。</a:t>
            </a:r>
            <a:endParaRPr lang="en-US" altLang="zh-TW" dirty="0"/>
          </a:p>
          <a:p>
            <a:pPr lvl="1"/>
            <a:r>
              <a:rPr lang="zh-TW" altLang="en-US" dirty="0"/>
              <a:t>實驗二：在最後一層</a:t>
            </a:r>
            <a:r>
              <a:rPr lang="en-US" altLang="zh-TW" dirty="0" err="1"/>
              <a:t>BiLSTM</a:t>
            </a:r>
            <a:r>
              <a:rPr lang="zh-TW" altLang="en-US" dirty="0"/>
              <a:t>層前後加上單頭注意力層，找出表現好的模型架構。</a:t>
            </a:r>
            <a:endParaRPr lang="en-US" altLang="zh-TW" dirty="0"/>
          </a:p>
          <a:p>
            <a:pPr lvl="1"/>
            <a:r>
              <a:rPr lang="zh-TW" altLang="en-US" dirty="0"/>
              <a:t>實驗三：由單頭注意力層變為多頭注意力層，找出表現好的模型架構。</a:t>
            </a:r>
            <a:endParaRPr lang="en-US" altLang="zh-TW" dirty="0"/>
          </a:p>
          <a:p>
            <a:r>
              <a:rPr lang="zh-TW" altLang="en-US" dirty="0"/>
              <a:t>最後得出三個表現最佳的隱藏層組合作為最終的架構：</a:t>
            </a:r>
            <a:endParaRPr lang="en-US" altLang="zh-TW" dirty="0"/>
          </a:p>
          <a:p>
            <a:pPr lvl="1"/>
            <a:r>
              <a:rPr lang="zh-TW" altLang="en-US" dirty="0"/>
              <a:t>左手模型：</a:t>
            </a:r>
            <a:r>
              <a:rPr lang="en-US" altLang="zh-TW" dirty="0" err="1"/>
              <a:t>LSModel</a:t>
            </a:r>
            <a:r>
              <a:rPr lang="zh-TW" altLang="en-US" dirty="0"/>
              <a:t>，</a:t>
            </a:r>
            <a:r>
              <a:rPr lang="en-US" altLang="zh-TW" dirty="0"/>
              <a:t>4</a:t>
            </a:r>
            <a:r>
              <a:rPr lang="zh-TW" altLang="en-US" dirty="0"/>
              <a:t>層</a:t>
            </a:r>
            <a:r>
              <a:rPr lang="en-US" altLang="zh-TW" dirty="0" err="1"/>
              <a:t>BiLSTM</a:t>
            </a:r>
            <a:r>
              <a:rPr lang="zh-TW" altLang="en-US" dirty="0"/>
              <a:t>層</a:t>
            </a:r>
            <a:endParaRPr lang="en-US" altLang="zh-TW" dirty="0"/>
          </a:p>
          <a:p>
            <a:pPr lvl="1"/>
            <a:r>
              <a:rPr lang="zh-TW" altLang="en-US" dirty="0"/>
              <a:t>右手模型：</a:t>
            </a:r>
            <a:r>
              <a:rPr lang="en-US" altLang="zh-TW" dirty="0" err="1"/>
              <a:t>RSModel</a:t>
            </a:r>
            <a:r>
              <a:rPr lang="zh-TW" altLang="en-US" dirty="0"/>
              <a:t>，</a:t>
            </a:r>
            <a:r>
              <a:rPr lang="en-US" altLang="zh-TW" dirty="0"/>
              <a:t>5</a:t>
            </a:r>
            <a:r>
              <a:rPr lang="zh-TW" altLang="en-US" dirty="0"/>
              <a:t>層</a:t>
            </a:r>
            <a:r>
              <a:rPr lang="en-US" altLang="zh-TW" dirty="0" err="1"/>
              <a:t>BiLSTM</a:t>
            </a:r>
            <a:r>
              <a:rPr lang="zh-TW" altLang="en-US" dirty="0"/>
              <a:t>層</a:t>
            </a:r>
            <a:endParaRPr lang="en-US" altLang="zh-TW" dirty="0"/>
          </a:p>
          <a:p>
            <a:pPr lvl="1"/>
            <a:r>
              <a:rPr lang="zh-TW" altLang="en-US" dirty="0"/>
              <a:t>雙手模型：</a:t>
            </a:r>
            <a:r>
              <a:rPr lang="en-US" altLang="zh-TW" dirty="0" err="1"/>
              <a:t>MulAtt-MSModel</a:t>
            </a:r>
            <a:r>
              <a:rPr lang="zh-TW" altLang="en-US" dirty="0"/>
              <a:t>，</a:t>
            </a:r>
            <a:r>
              <a:rPr lang="en-US" altLang="zh-TW" dirty="0"/>
              <a:t>3</a:t>
            </a:r>
            <a:r>
              <a:rPr lang="zh-TW" altLang="en-US" dirty="0"/>
              <a:t>層</a:t>
            </a:r>
            <a:r>
              <a:rPr lang="en-US" altLang="zh-TW" dirty="0" err="1"/>
              <a:t>BiLSTM</a:t>
            </a:r>
            <a:r>
              <a:rPr lang="zh-TW" altLang="en-US" dirty="0"/>
              <a:t>層</a:t>
            </a:r>
            <a:r>
              <a:rPr lang="en-US" altLang="zh-TW" dirty="0"/>
              <a:t>+1</a:t>
            </a:r>
            <a:r>
              <a:rPr lang="zh-TW" altLang="en-US" dirty="0"/>
              <a:t>層</a:t>
            </a:r>
            <a:r>
              <a:rPr lang="en-US" altLang="zh-TW" dirty="0"/>
              <a:t>Multi-Head Attention</a:t>
            </a:r>
            <a:r>
              <a:rPr lang="zh-TW" altLang="en-US" dirty="0"/>
              <a:t>層</a:t>
            </a:r>
            <a:r>
              <a:rPr lang="en-US" altLang="zh-TW" dirty="0"/>
              <a:t>+1</a:t>
            </a:r>
            <a:r>
              <a:rPr lang="zh-TW" altLang="en-US" dirty="0"/>
              <a:t>層</a:t>
            </a:r>
            <a:r>
              <a:rPr lang="en-US" altLang="zh-TW" dirty="0" err="1"/>
              <a:t>BiLSTM</a:t>
            </a:r>
            <a:r>
              <a:rPr lang="zh-TW" altLang="en-US" dirty="0"/>
              <a:t>層</a:t>
            </a:r>
            <a:endParaRPr lang="en-US" altLang="zh-TW" dirty="0"/>
          </a:p>
          <a:p>
            <a:r>
              <a:rPr lang="zh-TW" altLang="en-US" dirty="0"/>
              <a:t>輸出層的</a:t>
            </a:r>
            <a:r>
              <a:rPr lang="en-US" altLang="zh-TW" dirty="0"/>
              <a:t>activation function</a:t>
            </a:r>
            <a:r>
              <a:rPr lang="zh-TW" altLang="en-US" dirty="0"/>
              <a:t>使用</a:t>
            </a:r>
            <a:r>
              <a:rPr lang="en-US" altLang="zh-TW" dirty="0" err="1"/>
              <a:t>softmax</a:t>
            </a:r>
            <a:r>
              <a:rPr lang="zh-TW" altLang="en-US" dirty="0"/>
              <a:t>，</a:t>
            </a:r>
            <a:r>
              <a:rPr lang="en-US" altLang="zh-TW" dirty="0"/>
              <a:t>loss function</a:t>
            </a:r>
            <a:r>
              <a:rPr lang="zh-TW" altLang="en-US" dirty="0"/>
              <a:t>使用</a:t>
            </a:r>
            <a:r>
              <a:rPr lang="en-US" altLang="zh-TW" dirty="0"/>
              <a:t>categorical </a:t>
            </a:r>
            <a:r>
              <a:rPr lang="en-US" altLang="zh-TW" dirty="0" err="1"/>
              <a:t>crossentropy</a:t>
            </a:r>
            <a:r>
              <a:rPr lang="zh-TW" altLang="en-US" dirty="0"/>
              <a:t>。</a:t>
            </a:r>
            <a:endParaRPr lang="en-US" altLang="zh-TW" dirty="0"/>
          </a:p>
          <a:p>
            <a:r>
              <a:rPr lang="zh-TW" altLang="en-US" dirty="0"/>
              <a:t>所有實驗皆在</a:t>
            </a:r>
            <a:r>
              <a:rPr lang="en-US" altLang="zh-TW" dirty="0"/>
              <a:t>Windows 10</a:t>
            </a:r>
            <a:r>
              <a:rPr lang="zh-TW" altLang="en-US" dirty="0"/>
              <a:t> </a:t>
            </a:r>
            <a:r>
              <a:rPr lang="en-US" altLang="zh-TW" dirty="0"/>
              <a:t>/</a:t>
            </a:r>
            <a:r>
              <a:rPr lang="zh-TW" altLang="en-US" dirty="0"/>
              <a:t> </a:t>
            </a:r>
            <a:r>
              <a:rPr lang="en-US" altLang="zh-TW" dirty="0"/>
              <a:t>11</a:t>
            </a:r>
            <a:r>
              <a:rPr lang="zh-TW" altLang="en-US" dirty="0"/>
              <a:t>環境下使用</a:t>
            </a:r>
            <a:r>
              <a:rPr lang="en-US" altLang="zh-TW" dirty="0" err="1"/>
              <a:t>Jupyter</a:t>
            </a:r>
            <a:r>
              <a:rPr lang="en-US" altLang="zh-TW" dirty="0"/>
              <a:t> Notebook + Python + </a:t>
            </a:r>
            <a:r>
              <a:rPr lang="en-US" altLang="zh-TW" dirty="0" err="1"/>
              <a:t>Keras</a:t>
            </a:r>
            <a:r>
              <a:rPr lang="en-US" altLang="zh-TW" dirty="0"/>
              <a:t> + </a:t>
            </a:r>
            <a:r>
              <a:rPr lang="en-US" altLang="zh-TW" dirty="0" err="1"/>
              <a:t>cuDNN</a:t>
            </a:r>
            <a:r>
              <a:rPr lang="zh-TW" altLang="en-US" dirty="0"/>
              <a:t>。</a:t>
            </a:r>
            <a:endParaRPr lang="en-US" altLang="zh-TW" dirty="0"/>
          </a:p>
          <a:p>
            <a:r>
              <a:rPr lang="zh-TW" altLang="en-US" dirty="0"/>
              <a:t>決定模型架構的實驗評估皆使用</a:t>
            </a:r>
            <a:r>
              <a:rPr lang="en-US" altLang="zh-TW" dirty="0"/>
              <a:t>PIG Dataset</a:t>
            </a:r>
            <a:r>
              <a:rPr lang="zh-TW" altLang="en-US" dirty="0"/>
              <a:t>的測試集進行評估。</a:t>
            </a:r>
          </a:p>
          <a:p>
            <a:pPr lvl="1"/>
            <a:endParaRPr lang="en-US" altLang="zh-TW" dirty="0"/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51C6F57C-08A4-275F-2B67-85B3D82F301D}"/>
              </a:ext>
            </a:extLst>
          </p:cNvPr>
          <p:cNvGrpSpPr/>
          <p:nvPr/>
        </p:nvGrpSpPr>
        <p:grpSpPr>
          <a:xfrm>
            <a:off x="9932895" y="842682"/>
            <a:ext cx="2259106" cy="735106"/>
            <a:chOff x="9932895" y="842682"/>
            <a:chExt cx="2259106" cy="735106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ED1E8DC6-DEE9-43FA-98A9-9B77330FFBFA}"/>
                </a:ext>
              </a:extLst>
            </p:cNvPr>
            <p:cNvSpPr/>
            <p:nvPr/>
          </p:nvSpPr>
          <p:spPr>
            <a:xfrm>
              <a:off x="9932895" y="842682"/>
              <a:ext cx="2259106" cy="73510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07AB06E5-704D-C3D3-BDD3-E3C4C4792907}"/>
                </a:ext>
              </a:extLst>
            </p:cNvPr>
            <p:cNvSpPr txBox="1"/>
            <p:nvPr/>
          </p:nvSpPr>
          <p:spPr>
            <a:xfrm>
              <a:off x="10257058" y="1010180"/>
              <a:ext cx="173018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000" dirty="0">
                  <a:solidFill>
                    <a:schemeClr val="bg1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</a:rPr>
                <a:t>Methodology</a:t>
              </a:r>
              <a:endParaRPr lang="zh-TW" altLang="en-US" sz="2000" dirty="0">
                <a:solidFill>
                  <a:schemeClr val="bg1"/>
                </a:solidFill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F6B28353-BF93-5CAC-C694-BB66B24F61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5905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6145FB7-0128-4D93-D617-5D4869E3C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14</a:t>
            </a:fld>
            <a:endParaRPr lang="en-US" dirty="0"/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1965B1D0-CCE0-00C3-DF4B-8B7C95D19F10}"/>
              </a:ext>
            </a:extLst>
          </p:cNvPr>
          <p:cNvGrpSpPr/>
          <p:nvPr/>
        </p:nvGrpSpPr>
        <p:grpSpPr>
          <a:xfrm>
            <a:off x="9932895" y="842682"/>
            <a:ext cx="2259106" cy="735106"/>
            <a:chOff x="9932895" y="842682"/>
            <a:chExt cx="2259106" cy="735106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BB9F1CBD-5BA0-7D05-CE50-A21BC83CB56D}"/>
                </a:ext>
              </a:extLst>
            </p:cNvPr>
            <p:cNvSpPr/>
            <p:nvPr/>
          </p:nvSpPr>
          <p:spPr>
            <a:xfrm>
              <a:off x="9932895" y="842682"/>
              <a:ext cx="2259106" cy="73510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3F788956-4654-75F1-0CFA-3F26AF0D1CAA}"/>
                </a:ext>
              </a:extLst>
            </p:cNvPr>
            <p:cNvSpPr txBox="1"/>
            <p:nvPr/>
          </p:nvSpPr>
          <p:spPr>
            <a:xfrm>
              <a:off x="10257058" y="1010180"/>
              <a:ext cx="173018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000" dirty="0">
                  <a:solidFill>
                    <a:schemeClr val="bg1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</a:rPr>
                <a:t>Methodology</a:t>
              </a:r>
              <a:endParaRPr lang="zh-TW" altLang="en-US" sz="2000" dirty="0">
                <a:solidFill>
                  <a:schemeClr val="bg1"/>
                </a:solidFill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pic>
        <p:nvPicPr>
          <p:cNvPr id="8" name="內容版面配置區 6" descr="一張含有 文字, 螢幕擷取畫面, 字型, 數字 的圖片&#10;&#10;自動產生的描述">
            <a:extLst>
              <a:ext uri="{FF2B5EF4-FFF2-40B4-BE49-F238E27FC236}">
                <a16:creationId xmlns:a16="http://schemas.microsoft.com/office/drawing/2014/main" id="{BA7FF029-9F10-843C-7319-CF005253B1B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77571" y="842683"/>
            <a:ext cx="3205998" cy="4624453"/>
          </a:xfrm>
        </p:spPr>
      </p:pic>
      <p:pic>
        <p:nvPicPr>
          <p:cNvPr id="9" name="內容版面配置區 8" descr="一張含有 文字, 收據, 螢幕擷取畫面, 字型 的圖片&#10;&#10;自動產生的描述">
            <a:extLst>
              <a:ext uri="{FF2B5EF4-FFF2-40B4-BE49-F238E27FC236}">
                <a16:creationId xmlns:a16="http://schemas.microsoft.com/office/drawing/2014/main" id="{F1A07940-125D-75CB-722F-1C52D45E5F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6222" y="842683"/>
            <a:ext cx="2727873" cy="4624453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9A5D5960-11FD-DA2A-6651-86ED31EA00DB}"/>
              </a:ext>
            </a:extLst>
          </p:cNvPr>
          <p:cNvSpPr txBox="1"/>
          <p:nvPr/>
        </p:nvSpPr>
        <p:spPr>
          <a:xfrm>
            <a:off x="1187003" y="6140824"/>
            <a:ext cx="1853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左手，</a:t>
            </a:r>
            <a:r>
              <a:rPr lang="en-US" altLang="zh-TW" dirty="0" err="1"/>
              <a:t>LSModel</a:t>
            </a:r>
            <a:endParaRPr lang="zh-TW" altLang="en-US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26B504FD-32CD-F79D-D5AE-EFD6B3A255F4}"/>
              </a:ext>
            </a:extLst>
          </p:cNvPr>
          <p:cNvSpPr txBox="1"/>
          <p:nvPr/>
        </p:nvSpPr>
        <p:spPr>
          <a:xfrm>
            <a:off x="4337951" y="6140824"/>
            <a:ext cx="1853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右手，</a:t>
            </a:r>
            <a:r>
              <a:rPr lang="en-US" altLang="zh-TW" dirty="0" err="1"/>
              <a:t>RSModel</a:t>
            </a:r>
            <a:endParaRPr lang="zh-TW" altLang="en-US" dirty="0"/>
          </a:p>
        </p:txBody>
      </p:sp>
      <p:pic>
        <p:nvPicPr>
          <p:cNvPr id="12" name="內容版面配置區 4">
            <a:extLst>
              <a:ext uri="{FF2B5EF4-FFF2-40B4-BE49-F238E27FC236}">
                <a16:creationId xmlns:a16="http://schemas.microsoft.com/office/drawing/2014/main" id="{644B1204-00AE-2C8F-1FC9-680936D66F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1200" y="713713"/>
            <a:ext cx="2727873" cy="4820312"/>
          </a:xfrm>
          <a:prstGeom prst="rect">
            <a:avLst/>
          </a:prstGeom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B31681DA-64BC-1480-E5EA-B9AA42227A88}"/>
              </a:ext>
            </a:extLst>
          </p:cNvPr>
          <p:cNvSpPr txBox="1"/>
          <p:nvPr/>
        </p:nvSpPr>
        <p:spPr>
          <a:xfrm>
            <a:off x="7000429" y="6140824"/>
            <a:ext cx="2850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雙手，</a:t>
            </a:r>
            <a:r>
              <a:rPr lang="en-US" altLang="zh-TW" dirty="0" err="1"/>
              <a:t>MulAtt-MSModel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214729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C9C38D6-0470-5BEB-8258-04D0A7353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使用</a:t>
            </a:r>
            <a:r>
              <a:rPr lang="en-US" altLang="zh-TW" dirty="0"/>
              <a:t>PIG Dataset</a:t>
            </a:r>
            <a:br>
              <a:rPr lang="en-US" altLang="zh-TW" dirty="0"/>
            </a:br>
            <a:r>
              <a:rPr lang="zh-TW" altLang="en-US" dirty="0"/>
              <a:t>測試集評估模型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F54659B-61D5-E299-21A9-913483B0F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15</a:t>
            </a:fld>
            <a:endParaRPr lang="en-US" dirty="0"/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2B2B8A90-468F-44B7-ADE0-CADAFA3394F8}"/>
              </a:ext>
            </a:extLst>
          </p:cNvPr>
          <p:cNvGrpSpPr/>
          <p:nvPr/>
        </p:nvGrpSpPr>
        <p:grpSpPr>
          <a:xfrm>
            <a:off x="9932895" y="842682"/>
            <a:ext cx="2259106" cy="735106"/>
            <a:chOff x="9932895" y="842682"/>
            <a:chExt cx="2259106" cy="735106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FFA7CE05-3C15-A48C-F17F-ADF54FD89003}"/>
                </a:ext>
              </a:extLst>
            </p:cNvPr>
            <p:cNvSpPr/>
            <p:nvPr/>
          </p:nvSpPr>
          <p:spPr>
            <a:xfrm>
              <a:off x="9932895" y="842682"/>
              <a:ext cx="2259106" cy="73510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AAE651B6-D9AF-8C58-B44A-E6E86B27FD95}"/>
                </a:ext>
              </a:extLst>
            </p:cNvPr>
            <p:cNvSpPr txBox="1"/>
            <p:nvPr/>
          </p:nvSpPr>
          <p:spPr>
            <a:xfrm>
              <a:off x="10408383" y="1010180"/>
              <a:ext cx="173018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000" dirty="0">
                  <a:solidFill>
                    <a:schemeClr val="bg1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</a:rPr>
                <a:t>Evaluation</a:t>
              </a:r>
              <a:endParaRPr lang="zh-TW" altLang="en-US" sz="2000" dirty="0">
                <a:solidFill>
                  <a:schemeClr val="bg1"/>
                </a:solidFill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948122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20" descr="一張含有 文字, 行, 圖表, 螢幕擷取畫面 的圖片&#10;&#10;自動產生的描述">
            <a:extLst>
              <a:ext uri="{FF2B5EF4-FFF2-40B4-BE49-F238E27FC236}">
                <a16:creationId xmlns:a16="http://schemas.microsoft.com/office/drawing/2014/main" id="{90DDC9EC-A036-4AE6-4DE3-FA9E5A02D78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rcRect l="3538" t="5705" r="7202"/>
          <a:stretch/>
        </p:blipFill>
        <p:spPr>
          <a:xfrm>
            <a:off x="2457452" y="1085851"/>
            <a:ext cx="1887456" cy="1495424"/>
          </a:xfrm>
        </p:spPr>
      </p:pic>
      <p:pic>
        <p:nvPicPr>
          <p:cNvPr id="5" name="內容版面配置區 22" descr="一張含有 文字, 螢幕擷取畫面, 行, 圖表 的圖片&#10;&#10;自動產生的描述">
            <a:extLst>
              <a:ext uri="{FF2B5EF4-FFF2-40B4-BE49-F238E27FC236}">
                <a16:creationId xmlns:a16="http://schemas.microsoft.com/office/drawing/2014/main" id="{30B8B569-C897-1DC4-5B7B-BBB56603C91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569" t="5705" r="8875"/>
          <a:stretch/>
        </p:blipFill>
        <p:spPr>
          <a:xfrm>
            <a:off x="4695825" y="1085851"/>
            <a:ext cx="1851391" cy="1495424"/>
          </a:xfrm>
          <a:prstGeom prst="rect">
            <a:avLst/>
          </a:prstGeom>
        </p:spPr>
      </p:pic>
      <p:sp>
        <p:nvSpPr>
          <p:cNvPr id="6" name="文字版面配置區 4">
            <a:extLst>
              <a:ext uri="{FF2B5EF4-FFF2-40B4-BE49-F238E27FC236}">
                <a16:creationId xmlns:a16="http://schemas.microsoft.com/office/drawing/2014/main" id="{F75E566E-EC16-2AC1-FEB0-3E3FBF938489}"/>
              </a:ext>
            </a:extLst>
          </p:cNvPr>
          <p:cNvSpPr txBox="1">
            <a:spLocks/>
          </p:cNvSpPr>
          <p:nvPr/>
        </p:nvSpPr>
        <p:spPr>
          <a:xfrm>
            <a:off x="2836783" y="579925"/>
            <a:ext cx="1508125" cy="461401"/>
          </a:xfrm>
          <a:prstGeom prst="rect">
            <a:avLst/>
          </a:prstGeom>
        </p:spPr>
        <p:txBody>
          <a:bodyPr/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b="1" dirty="0">
                <a:solidFill>
                  <a:srgbClr val="FF0000"/>
                </a:solidFill>
              </a:rPr>
              <a:t>Accuracy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8" name="文字版面配置區 4">
            <a:extLst>
              <a:ext uri="{FF2B5EF4-FFF2-40B4-BE49-F238E27FC236}">
                <a16:creationId xmlns:a16="http://schemas.microsoft.com/office/drawing/2014/main" id="{841F0CF6-BA57-1EB4-79A7-2767E97E4635}"/>
              </a:ext>
            </a:extLst>
          </p:cNvPr>
          <p:cNvSpPr txBox="1">
            <a:spLocks/>
          </p:cNvSpPr>
          <p:nvPr/>
        </p:nvSpPr>
        <p:spPr>
          <a:xfrm>
            <a:off x="5238931" y="579924"/>
            <a:ext cx="765175" cy="461401"/>
          </a:xfrm>
          <a:prstGeom prst="rect">
            <a:avLst/>
          </a:prstGeom>
        </p:spPr>
        <p:txBody>
          <a:bodyPr/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b="1" dirty="0">
                <a:solidFill>
                  <a:srgbClr val="FF0000"/>
                </a:solidFill>
              </a:rPr>
              <a:t>Loss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9" name="文字版面配置區 4">
            <a:extLst>
              <a:ext uri="{FF2B5EF4-FFF2-40B4-BE49-F238E27FC236}">
                <a16:creationId xmlns:a16="http://schemas.microsoft.com/office/drawing/2014/main" id="{D7D24839-223E-FDDA-7AAA-7695D7D8A08E}"/>
              </a:ext>
            </a:extLst>
          </p:cNvPr>
          <p:cNvSpPr txBox="1">
            <a:spLocks/>
          </p:cNvSpPr>
          <p:nvPr/>
        </p:nvSpPr>
        <p:spPr>
          <a:xfrm>
            <a:off x="401637" y="1602862"/>
            <a:ext cx="1508125" cy="461401"/>
          </a:xfrm>
          <a:prstGeom prst="rect">
            <a:avLst/>
          </a:prstGeom>
        </p:spPr>
        <p:txBody>
          <a:bodyPr/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b="1" dirty="0" err="1">
                <a:solidFill>
                  <a:srgbClr val="FF0000"/>
                </a:solidFill>
              </a:rPr>
              <a:t>LSModel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10" name="文字版面配置區 4">
            <a:extLst>
              <a:ext uri="{FF2B5EF4-FFF2-40B4-BE49-F238E27FC236}">
                <a16:creationId xmlns:a16="http://schemas.microsoft.com/office/drawing/2014/main" id="{715204A6-C4DF-E185-7FD5-21ADF153A4B9}"/>
              </a:ext>
            </a:extLst>
          </p:cNvPr>
          <p:cNvSpPr txBox="1">
            <a:spLocks/>
          </p:cNvSpPr>
          <p:nvPr/>
        </p:nvSpPr>
        <p:spPr>
          <a:xfrm>
            <a:off x="401638" y="3325920"/>
            <a:ext cx="1508125" cy="461401"/>
          </a:xfrm>
          <a:prstGeom prst="rect">
            <a:avLst/>
          </a:prstGeom>
        </p:spPr>
        <p:txBody>
          <a:bodyPr/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b="1" dirty="0" err="1">
                <a:solidFill>
                  <a:srgbClr val="FF0000"/>
                </a:solidFill>
              </a:rPr>
              <a:t>RSModel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11" name="文字版面配置區 4">
            <a:extLst>
              <a:ext uri="{FF2B5EF4-FFF2-40B4-BE49-F238E27FC236}">
                <a16:creationId xmlns:a16="http://schemas.microsoft.com/office/drawing/2014/main" id="{0EB902BA-AC48-7236-FB10-46EF55BCD42A}"/>
              </a:ext>
            </a:extLst>
          </p:cNvPr>
          <p:cNvSpPr txBox="1">
            <a:spLocks/>
          </p:cNvSpPr>
          <p:nvPr/>
        </p:nvSpPr>
        <p:spPr>
          <a:xfrm>
            <a:off x="398463" y="4883663"/>
            <a:ext cx="1770063" cy="926266"/>
          </a:xfrm>
          <a:prstGeom prst="rect">
            <a:avLst/>
          </a:prstGeom>
        </p:spPr>
        <p:txBody>
          <a:bodyPr/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b="1" dirty="0" err="1">
                <a:solidFill>
                  <a:srgbClr val="FF0000"/>
                </a:solidFill>
              </a:rPr>
              <a:t>MultiAtt</a:t>
            </a:r>
            <a:r>
              <a:rPr lang="en-US" altLang="zh-TW" b="1" dirty="0">
                <a:solidFill>
                  <a:srgbClr val="FF0000"/>
                </a:solidFill>
              </a:rPr>
              <a:t>-</a:t>
            </a:r>
          </a:p>
          <a:p>
            <a:pPr marL="0" indent="0">
              <a:buNone/>
            </a:pPr>
            <a:r>
              <a:rPr lang="en-US" altLang="zh-TW" b="1" dirty="0" err="1">
                <a:solidFill>
                  <a:srgbClr val="FF0000"/>
                </a:solidFill>
              </a:rPr>
              <a:t>MSModel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pic>
        <p:nvPicPr>
          <p:cNvPr id="12" name="內容版面配置區 26" descr="一張含有 文字, 螢幕擷取畫面, 行, 圖表 的圖片&#10;&#10;自動產生的描述">
            <a:extLst>
              <a:ext uri="{FF2B5EF4-FFF2-40B4-BE49-F238E27FC236}">
                <a16:creationId xmlns:a16="http://schemas.microsoft.com/office/drawing/2014/main" id="{DCA2F15B-A99D-CFD4-2B93-1739D7EE852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081" t="5214" r="5926"/>
          <a:stretch/>
        </p:blipFill>
        <p:spPr>
          <a:xfrm>
            <a:off x="2428146" y="2796426"/>
            <a:ext cx="1946067" cy="1520388"/>
          </a:xfrm>
          <a:prstGeom prst="rect">
            <a:avLst/>
          </a:prstGeom>
        </p:spPr>
      </p:pic>
      <p:pic>
        <p:nvPicPr>
          <p:cNvPr id="13" name="內容版面配置區 28" descr="一張含有 文字, 螢幕擷取畫面, 行, 圖表 的圖片&#10;&#10;自動產生的描述">
            <a:extLst>
              <a:ext uri="{FF2B5EF4-FFF2-40B4-BE49-F238E27FC236}">
                <a16:creationId xmlns:a16="http://schemas.microsoft.com/office/drawing/2014/main" id="{76CC16B8-C79A-F91A-5E62-0218B36FC49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4008" t="5214" r="4998"/>
          <a:stretch/>
        </p:blipFill>
        <p:spPr>
          <a:xfrm>
            <a:off x="4695825" y="2796426"/>
            <a:ext cx="1946067" cy="1520388"/>
          </a:xfrm>
          <a:prstGeom prst="rect">
            <a:avLst/>
          </a:prstGeom>
        </p:spPr>
      </p:pic>
      <p:pic>
        <p:nvPicPr>
          <p:cNvPr id="14" name="內容版面配置區 10">
            <a:extLst>
              <a:ext uri="{FF2B5EF4-FFF2-40B4-BE49-F238E27FC236}">
                <a16:creationId xmlns:a16="http://schemas.microsoft.com/office/drawing/2014/main" id="{8E52859E-7817-DE13-8745-CA481F0D101D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2720" t="4825" r="7549"/>
          <a:stretch/>
        </p:blipFill>
        <p:spPr>
          <a:xfrm>
            <a:off x="2457452" y="4504214"/>
            <a:ext cx="1916761" cy="1524790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D25F0883-9932-7C3F-48D2-926637E4330F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1601" t="4825" r="8668"/>
          <a:stretch/>
        </p:blipFill>
        <p:spPr>
          <a:xfrm>
            <a:off x="4663139" y="4504214"/>
            <a:ext cx="1916761" cy="1524790"/>
          </a:xfrm>
          <a:prstGeom prst="rect">
            <a:avLst/>
          </a:prstGeom>
        </p:spPr>
      </p:pic>
      <p:graphicFrame>
        <p:nvGraphicFramePr>
          <p:cNvPr id="16" name="內容版面配置區 11">
            <a:extLst>
              <a:ext uri="{FF2B5EF4-FFF2-40B4-BE49-F238E27FC236}">
                <a16:creationId xmlns:a16="http://schemas.microsoft.com/office/drawing/2014/main" id="{183F62F6-E831-0428-FA8A-B9ED41C8A85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24360079"/>
              </p:ext>
            </p:extLst>
          </p:nvPr>
        </p:nvGraphicFramePr>
        <p:xfrm>
          <a:off x="7184816" y="3542246"/>
          <a:ext cx="4683333" cy="2098092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1163392">
                  <a:extLst>
                    <a:ext uri="{9D8B030D-6E8A-4147-A177-3AD203B41FA5}">
                      <a16:colId xmlns:a16="http://schemas.microsoft.com/office/drawing/2014/main" val="450571360"/>
                    </a:ext>
                  </a:extLst>
                </a:gridCol>
                <a:gridCol w="1065112">
                  <a:extLst>
                    <a:ext uri="{9D8B030D-6E8A-4147-A177-3AD203B41FA5}">
                      <a16:colId xmlns:a16="http://schemas.microsoft.com/office/drawing/2014/main" val="2987402740"/>
                    </a:ext>
                  </a:extLst>
                </a:gridCol>
                <a:gridCol w="1207127">
                  <a:extLst>
                    <a:ext uri="{9D8B030D-6E8A-4147-A177-3AD203B41FA5}">
                      <a16:colId xmlns:a16="http://schemas.microsoft.com/office/drawing/2014/main" val="45275267"/>
                    </a:ext>
                  </a:extLst>
                </a:gridCol>
                <a:gridCol w="1247702">
                  <a:extLst>
                    <a:ext uri="{9D8B030D-6E8A-4147-A177-3AD203B41FA5}">
                      <a16:colId xmlns:a16="http://schemas.microsoft.com/office/drawing/2014/main" val="1673276725"/>
                    </a:ext>
                  </a:extLst>
                </a:gridCol>
              </a:tblGrid>
              <a:tr h="726903">
                <a:tc>
                  <a:txBody>
                    <a:bodyPr/>
                    <a:lstStyle/>
                    <a:p>
                      <a:endParaRPr lang="en-US" altLang="zh-TW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altLang="zh-TW" sz="1600" dirty="0">
                        <a:highlight>
                          <a:srgbClr val="00FF00"/>
                        </a:highlight>
                      </a:endParaRPr>
                    </a:p>
                    <a:p>
                      <a:r>
                        <a:rPr lang="en-US" altLang="zh-TW" sz="1600" dirty="0" err="1"/>
                        <a:t>LSModel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TW" sz="16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 err="1">
                          <a:solidFill>
                            <a:schemeClr val="tx1"/>
                          </a:solidFill>
                        </a:rPr>
                        <a:t>RSModel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 err="1">
                          <a:solidFill>
                            <a:schemeClr val="tx1"/>
                          </a:solidFill>
                        </a:rPr>
                        <a:t>MulAtt</a:t>
                      </a:r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 err="1">
                          <a:solidFill>
                            <a:schemeClr val="tx1"/>
                          </a:solidFill>
                        </a:rPr>
                        <a:t>MSModel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311487"/>
                  </a:ext>
                </a:extLst>
              </a:tr>
              <a:tr h="457063">
                <a:tc>
                  <a:txBody>
                    <a:bodyPr/>
                    <a:lstStyle/>
                    <a:p>
                      <a:r>
                        <a:rPr lang="en-US" altLang="zh-TW" sz="1600" dirty="0"/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0.624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0.626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solidFill>
                            <a:schemeClr val="tx1"/>
                          </a:solidFill>
                        </a:rPr>
                        <a:t>0.638</a:t>
                      </a:r>
                      <a:endParaRPr lang="zh-TW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5700028"/>
                  </a:ext>
                </a:extLst>
              </a:tr>
              <a:tr h="457063">
                <a:tc>
                  <a:txBody>
                    <a:bodyPr/>
                    <a:lstStyle/>
                    <a:p>
                      <a:r>
                        <a:rPr lang="en-US" altLang="zh-TW" sz="1600" dirty="0"/>
                        <a:t>Loss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solidFill>
                            <a:schemeClr val="tx1"/>
                          </a:solidFill>
                        </a:rPr>
                        <a:t>1.024</a:t>
                      </a:r>
                      <a:endParaRPr lang="zh-TW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1.057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1.037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1682695"/>
                  </a:ext>
                </a:extLst>
              </a:tr>
              <a:tr h="457063">
                <a:tc>
                  <a:txBody>
                    <a:bodyPr/>
                    <a:lstStyle/>
                    <a:p>
                      <a:r>
                        <a:rPr lang="en-US" altLang="zh-TW" sz="1600" dirty="0"/>
                        <a:t>F1 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0.615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0.623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solidFill>
                            <a:schemeClr val="tx1"/>
                          </a:solidFill>
                        </a:rPr>
                        <a:t>0.635</a:t>
                      </a:r>
                      <a:endParaRPr lang="zh-TW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8157738"/>
                  </a:ext>
                </a:extLst>
              </a:tr>
            </a:tbl>
          </a:graphicData>
        </a:graphic>
      </p:graphicFrame>
      <p:grpSp>
        <p:nvGrpSpPr>
          <p:cNvPr id="17" name="群組 16">
            <a:extLst>
              <a:ext uri="{FF2B5EF4-FFF2-40B4-BE49-F238E27FC236}">
                <a16:creationId xmlns:a16="http://schemas.microsoft.com/office/drawing/2014/main" id="{9641A4A4-6873-6C6C-9915-410ABD03ECB7}"/>
              </a:ext>
            </a:extLst>
          </p:cNvPr>
          <p:cNvGrpSpPr/>
          <p:nvPr/>
        </p:nvGrpSpPr>
        <p:grpSpPr>
          <a:xfrm>
            <a:off x="9932895" y="842682"/>
            <a:ext cx="2259106" cy="735106"/>
            <a:chOff x="9932895" y="842682"/>
            <a:chExt cx="2259106" cy="735106"/>
          </a:xfrm>
        </p:grpSpPr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84F1D265-7E54-FD3D-C180-CE416180B403}"/>
                </a:ext>
              </a:extLst>
            </p:cNvPr>
            <p:cNvSpPr/>
            <p:nvPr/>
          </p:nvSpPr>
          <p:spPr>
            <a:xfrm>
              <a:off x="9932895" y="842682"/>
              <a:ext cx="2259106" cy="73510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文字方塊 18">
              <a:extLst>
                <a:ext uri="{FF2B5EF4-FFF2-40B4-BE49-F238E27FC236}">
                  <a16:creationId xmlns:a16="http://schemas.microsoft.com/office/drawing/2014/main" id="{141D7D6C-B864-8BDE-617B-2E3C88FD4919}"/>
                </a:ext>
              </a:extLst>
            </p:cNvPr>
            <p:cNvSpPr txBox="1"/>
            <p:nvPr/>
          </p:nvSpPr>
          <p:spPr>
            <a:xfrm>
              <a:off x="10408383" y="1010180"/>
              <a:ext cx="173018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000" dirty="0">
                  <a:solidFill>
                    <a:schemeClr val="bg1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</a:rPr>
                <a:t>Evaluation</a:t>
              </a:r>
              <a:endParaRPr lang="zh-TW" altLang="en-US" sz="2000" dirty="0">
                <a:solidFill>
                  <a:schemeClr val="bg1"/>
                </a:solidFill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sp>
        <p:nvSpPr>
          <p:cNvPr id="20" name="投影片編號版面配置區 19">
            <a:extLst>
              <a:ext uri="{FF2B5EF4-FFF2-40B4-BE49-F238E27FC236}">
                <a16:creationId xmlns:a16="http://schemas.microsoft.com/office/drawing/2014/main" id="{7488E14B-2279-C079-3FB5-AF002DC67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63970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>
            <a:extLst>
              <a:ext uri="{FF2B5EF4-FFF2-40B4-BE49-F238E27FC236}">
                <a16:creationId xmlns:a16="http://schemas.microsoft.com/office/drawing/2014/main" id="{B228A5E7-AC9C-4C3E-1B50-7792DB6E62CC}"/>
              </a:ext>
            </a:extLst>
          </p:cNvPr>
          <p:cNvGrpSpPr/>
          <p:nvPr/>
        </p:nvGrpSpPr>
        <p:grpSpPr>
          <a:xfrm>
            <a:off x="9932895" y="842682"/>
            <a:ext cx="2259106" cy="735106"/>
            <a:chOff x="9932895" y="842682"/>
            <a:chExt cx="2259106" cy="735106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103C0089-CADB-54A7-B4DE-65A0B8BE2921}"/>
                </a:ext>
              </a:extLst>
            </p:cNvPr>
            <p:cNvSpPr/>
            <p:nvPr/>
          </p:nvSpPr>
          <p:spPr>
            <a:xfrm>
              <a:off x="9932895" y="842682"/>
              <a:ext cx="2259106" cy="73510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FEDC9881-6E64-CC3C-EF50-07F179FA48F4}"/>
                </a:ext>
              </a:extLst>
            </p:cNvPr>
            <p:cNvSpPr txBox="1"/>
            <p:nvPr/>
          </p:nvSpPr>
          <p:spPr>
            <a:xfrm>
              <a:off x="10408383" y="1010180"/>
              <a:ext cx="173018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000" dirty="0">
                  <a:solidFill>
                    <a:schemeClr val="bg1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</a:rPr>
                <a:t>Evaluation</a:t>
              </a:r>
              <a:endParaRPr lang="zh-TW" altLang="en-US" sz="2000" dirty="0">
                <a:solidFill>
                  <a:schemeClr val="bg1"/>
                </a:solidFill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pic>
        <p:nvPicPr>
          <p:cNvPr id="7" name="內容版面配置區 9" descr="一張含有 文字, 螢幕擷取畫面, Rectangle, 圖表 的圖片&#10;&#10;自動產生的描述">
            <a:extLst>
              <a:ext uri="{FF2B5EF4-FFF2-40B4-BE49-F238E27FC236}">
                <a16:creationId xmlns:a16="http://schemas.microsoft.com/office/drawing/2014/main" id="{87361AD9-D8FF-C74B-C904-4CCAA42881E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908" t="6927" r="11458" b="4614"/>
          <a:stretch/>
        </p:blipFill>
        <p:spPr>
          <a:xfrm>
            <a:off x="4784130" y="2676525"/>
            <a:ext cx="3515506" cy="3010658"/>
          </a:xfrm>
          <a:prstGeom prst="rect">
            <a:avLst/>
          </a:prstGeom>
        </p:spPr>
      </p:pic>
      <p:pic>
        <p:nvPicPr>
          <p:cNvPr id="8" name="內容版面配置區 11" descr="一張含有 文字, 螢幕擷取畫面, Rectangle, 圖表 的圖片&#10;&#10;自動產生的描述">
            <a:extLst>
              <a:ext uri="{FF2B5EF4-FFF2-40B4-BE49-F238E27FC236}">
                <a16:creationId xmlns:a16="http://schemas.microsoft.com/office/drawing/2014/main" id="{4DD976E4-0FB4-E60C-074A-392B1D4A16C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516" t="8771" r="10607" b="4560"/>
          <a:stretch/>
        </p:blipFill>
        <p:spPr>
          <a:xfrm>
            <a:off x="8299636" y="2676525"/>
            <a:ext cx="3642047" cy="3010658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605FBB66-1E3F-00C2-096A-442A733A2CE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675" t="7241" r="12485" b="5258"/>
          <a:stretch/>
        </p:blipFill>
        <p:spPr>
          <a:xfrm>
            <a:off x="783807" y="2676525"/>
            <a:ext cx="3476824" cy="3010658"/>
          </a:xfrm>
          <a:prstGeom prst="rect">
            <a:avLst/>
          </a:prstGeom>
        </p:spPr>
      </p:pic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59A78ACF-F30F-2F99-6782-1A4EEE56A6EA}"/>
              </a:ext>
            </a:extLst>
          </p:cNvPr>
          <p:cNvCxnSpPr>
            <a:cxnSpLocks/>
          </p:cNvCxnSpPr>
          <p:nvPr/>
        </p:nvCxnSpPr>
        <p:spPr>
          <a:xfrm>
            <a:off x="1027863" y="4181854"/>
            <a:ext cx="2673012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80A44854-659C-D7D6-AA08-166585F0C4F4}"/>
              </a:ext>
            </a:extLst>
          </p:cNvPr>
          <p:cNvCxnSpPr>
            <a:cxnSpLocks/>
          </p:cNvCxnSpPr>
          <p:nvPr/>
        </p:nvCxnSpPr>
        <p:spPr>
          <a:xfrm flipV="1">
            <a:off x="2364369" y="2832399"/>
            <a:ext cx="0" cy="264892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投影片編號版面配置區 15">
            <a:extLst>
              <a:ext uri="{FF2B5EF4-FFF2-40B4-BE49-F238E27FC236}">
                <a16:creationId xmlns:a16="http://schemas.microsoft.com/office/drawing/2014/main" id="{1E991FF4-1E40-1C9F-3C3A-230445D92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01603" y="6272784"/>
            <a:ext cx="640080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t>17</a:t>
            </a:fld>
            <a:endParaRPr lang="en-US" dirty="0"/>
          </a:p>
        </p:txBody>
      </p:sp>
      <p:sp>
        <p:nvSpPr>
          <p:cNvPr id="17" name="文字版面配置區 4">
            <a:extLst>
              <a:ext uri="{FF2B5EF4-FFF2-40B4-BE49-F238E27FC236}">
                <a16:creationId xmlns:a16="http://schemas.microsoft.com/office/drawing/2014/main" id="{8CC6A968-5E04-99D2-4C6C-0F2E7196B553}"/>
              </a:ext>
            </a:extLst>
          </p:cNvPr>
          <p:cNvSpPr txBox="1">
            <a:spLocks/>
          </p:cNvSpPr>
          <p:nvPr/>
        </p:nvSpPr>
        <p:spPr>
          <a:xfrm>
            <a:off x="5787820" y="2010503"/>
            <a:ext cx="1508125" cy="461401"/>
          </a:xfrm>
          <a:prstGeom prst="rect">
            <a:avLst/>
          </a:prstGeom>
        </p:spPr>
        <p:txBody>
          <a:bodyPr/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b="1" dirty="0" err="1">
                <a:solidFill>
                  <a:srgbClr val="FF0000"/>
                </a:solidFill>
              </a:rPr>
              <a:t>LSModel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18" name="文字版面配置區 4">
            <a:extLst>
              <a:ext uri="{FF2B5EF4-FFF2-40B4-BE49-F238E27FC236}">
                <a16:creationId xmlns:a16="http://schemas.microsoft.com/office/drawing/2014/main" id="{F799D1C6-5CF4-8844-5564-8B57F5911D5C}"/>
              </a:ext>
            </a:extLst>
          </p:cNvPr>
          <p:cNvSpPr txBox="1">
            <a:spLocks/>
          </p:cNvSpPr>
          <p:nvPr/>
        </p:nvSpPr>
        <p:spPr>
          <a:xfrm>
            <a:off x="9366596" y="2010503"/>
            <a:ext cx="1508125" cy="461401"/>
          </a:xfrm>
          <a:prstGeom prst="rect">
            <a:avLst/>
          </a:prstGeom>
        </p:spPr>
        <p:txBody>
          <a:bodyPr/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b="1" dirty="0" err="1">
                <a:solidFill>
                  <a:srgbClr val="FF0000"/>
                </a:solidFill>
              </a:rPr>
              <a:t>RSModel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19" name="文字版面配置區 4">
            <a:extLst>
              <a:ext uri="{FF2B5EF4-FFF2-40B4-BE49-F238E27FC236}">
                <a16:creationId xmlns:a16="http://schemas.microsoft.com/office/drawing/2014/main" id="{69913894-45C8-CDD6-300E-B230D611C77D}"/>
              </a:ext>
            </a:extLst>
          </p:cNvPr>
          <p:cNvSpPr txBox="1">
            <a:spLocks/>
          </p:cNvSpPr>
          <p:nvPr/>
        </p:nvSpPr>
        <p:spPr>
          <a:xfrm>
            <a:off x="1302482" y="2006419"/>
            <a:ext cx="3041804" cy="570773"/>
          </a:xfrm>
          <a:prstGeom prst="rect">
            <a:avLst/>
          </a:prstGeom>
        </p:spPr>
        <p:txBody>
          <a:bodyPr/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b="1" dirty="0" err="1">
                <a:solidFill>
                  <a:srgbClr val="FF0000"/>
                </a:solidFill>
              </a:rPr>
              <a:t>MultiAtt-MSModel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80238331-5516-1F44-187D-5E856EAB3622}"/>
              </a:ext>
            </a:extLst>
          </p:cNvPr>
          <p:cNvSpPr txBox="1"/>
          <p:nvPr/>
        </p:nvSpPr>
        <p:spPr>
          <a:xfrm>
            <a:off x="752862" y="5885849"/>
            <a:ext cx="3591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雙手模型於</a:t>
            </a:r>
            <a:r>
              <a:rPr lang="en-US" altLang="zh-TW" dirty="0"/>
              <a:t>PIG</a:t>
            </a:r>
            <a:r>
              <a:rPr lang="zh-TW" altLang="en-US" dirty="0"/>
              <a:t>測試集的表現最佳</a:t>
            </a:r>
          </a:p>
        </p:txBody>
      </p:sp>
    </p:spTree>
    <p:extLst>
      <p:ext uri="{BB962C8B-B14F-4D97-AF65-F5344CB8AC3E}">
        <p14:creationId xmlns:p14="http://schemas.microsoft.com/office/powerpoint/2010/main" val="26045309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76B085-20C0-8ABF-6BDD-402B69A52C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92C24C7-80A5-CD66-E16B-E5B1417D92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7127" y="1225296"/>
            <a:ext cx="9576637" cy="3520440"/>
          </a:xfrm>
        </p:spPr>
        <p:txBody>
          <a:bodyPr/>
          <a:lstStyle/>
          <a:p>
            <a:r>
              <a:rPr lang="zh-TW" altLang="en-US" dirty="0"/>
              <a:t>使用自作三首</a:t>
            </a:r>
            <a:br>
              <a:rPr lang="en-US" altLang="zh-TW" dirty="0"/>
            </a:br>
            <a:r>
              <a:rPr lang="zh-TW" altLang="en-US" dirty="0"/>
              <a:t>  樂曲評估模型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4A05B9D-56FA-31F0-2167-991697AC0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18</a:t>
            </a:fld>
            <a:endParaRPr lang="en-US" dirty="0"/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E38158D0-CFEF-54E1-3F66-4BDF2A1C0C4A}"/>
              </a:ext>
            </a:extLst>
          </p:cNvPr>
          <p:cNvGrpSpPr/>
          <p:nvPr/>
        </p:nvGrpSpPr>
        <p:grpSpPr>
          <a:xfrm>
            <a:off x="9932895" y="842682"/>
            <a:ext cx="2259106" cy="735106"/>
            <a:chOff x="9932895" y="842682"/>
            <a:chExt cx="2259106" cy="735106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5E34CAC4-B00F-1F81-FF75-1DB3B1EB99B5}"/>
                </a:ext>
              </a:extLst>
            </p:cNvPr>
            <p:cNvSpPr/>
            <p:nvPr/>
          </p:nvSpPr>
          <p:spPr>
            <a:xfrm>
              <a:off x="9932895" y="842682"/>
              <a:ext cx="2259106" cy="73510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995454BE-43AC-DA84-8E2F-5C632140EB30}"/>
                </a:ext>
              </a:extLst>
            </p:cNvPr>
            <p:cNvSpPr txBox="1"/>
            <p:nvPr/>
          </p:nvSpPr>
          <p:spPr>
            <a:xfrm>
              <a:off x="10408383" y="1010180"/>
              <a:ext cx="173018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000" dirty="0">
                  <a:solidFill>
                    <a:schemeClr val="bg1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</a:rPr>
                <a:t>Evaluation</a:t>
              </a:r>
              <a:endParaRPr lang="zh-TW" altLang="en-US" sz="2000" dirty="0">
                <a:solidFill>
                  <a:schemeClr val="bg1"/>
                </a:solidFill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562452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6406C4A-ED11-4DCA-5FCB-8DBD887271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2728" y="1577788"/>
            <a:ext cx="10058400" cy="1953170"/>
          </a:xfrm>
        </p:spPr>
        <p:txBody>
          <a:bodyPr>
            <a:normAutofit/>
          </a:bodyPr>
          <a:lstStyle/>
          <a:p>
            <a:r>
              <a:rPr lang="zh-TW" altLang="en-US" dirty="0"/>
              <a:t>自行創作與標註的三首完整樂曲：</a:t>
            </a:r>
            <a:endParaRPr lang="en-US" altLang="zh-TW" dirty="0"/>
          </a:p>
          <a:p>
            <a:pPr lvl="1"/>
            <a:r>
              <a:rPr lang="zh-TW" altLang="en-US" sz="2000" dirty="0"/>
              <a:t>測試在基於由樂曲片段組成的</a:t>
            </a:r>
            <a:r>
              <a:rPr lang="en-US" altLang="zh-TW" sz="2000" dirty="0"/>
              <a:t>PIG Dataset</a:t>
            </a:r>
            <a:r>
              <a:rPr lang="zh-TW" altLang="en-US" sz="2000" dirty="0"/>
              <a:t>訓練的模型對完整樂曲之泛化能力</a:t>
            </a:r>
            <a:endParaRPr lang="en-US" altLang="zh-TW" sz="2000" dirty="0"/>
          </a:p>
          <a:p>
            <a:pPr lvl="1"/>
            <a:r>
              <a:rPr lang="zh-TW" altLang="en-US" sz="2000" dirty="0"/>
              <a:t>使用</a:t>
            </a:r>
            <a:r>
              <a:rPr lang="en-US" altLang="zh-TW" sz="2000" dirty="0" err="1"/>
              <a:t>MuseScore</a:t>
            </a:r>
            <a:r>
              <a:rPr lang="zh-TW" altLang="en-US" sz="2000" dirty="0"/>
              <a:t>創作後匯出為</a:t>
            </a:r>
            <a:r>
              <a:rPr lang="en-US" altLang="zh-TW" sz="2000" dirty="0"/>
              <a:t>MIDI</a:t>
            </a:r>
            <a:r>
              <a:rPr lang="zh-TW" altLang="en-US" sz="2000" dirty="0"/>
              <a:t>檔案，再轉換為</a:t>
            </a:r>
            <a:r>
              <a:rPr lang="en-US" altLang="zh-TW" sz="2000" dirty="0"/>
              <a:t>PIG Dataset</a:t>
            </a:r>
            <a:r>
              <a:rPr lang="zh-TW" altLang="en-US" sz="2000" dirty="0"/>
              <a:t>之格式</a:t>
            </a:r>
            <a:endParaRPr lang="en-US" altLang="zh-TW" sz="2000" dirty="0"/>
          </a:p>
          <a:p>
            <a:pPr lvl="1"/>
            <a:r>
              <a:rPr lang="zh-TW" altLang="en-US" sz="2000" dirty="0"/>
              <a:t>三首樂曲有不同的音符事件之數量</a:t>
            </a:r>
            <a:endParaRPr lang="en-US" altLang="zh-TW" sz="2000" dirty="0"/>
          </a:p>
          <a:p>
            <a:pPr lvl="1"/>
            <a:r>
              <a:rPr lang="zh-TW" altLang="en-US" sz="2000" dirty="0"/>
              <a:t>皆為完整樂曲，包含重複音型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5054899-F84A-342B-EBE9-8B9FF7E73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19</a:t>
            </a:fld>
            <a:endParaRPr lang="en-US" dirty="0"/>
          </a:p>
        </p:txBody>
      </p:sp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2122C52D-4DC9-FD46-D8AD-8174F82127F3}"/>
              </a:ext>
            </a:extLst>
          </p:cNvPr>
          <p:cNvGraphicFramePr>
            <a:graphicFrameLocks noGrp="1"/>
          </p:cNvGraphicFramePr>
          <p:nvPr/>
        </p:nvGraphicFramePr>
        <p:xfrm>
          <a:off x="2032000" y="3991774"/>
          <a:ext cx="8128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308888719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39856697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97193877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2324951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左手音符事件數量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右手音符事件數量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音符事件數量總計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21856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dirty="0"/>
                        <a:t>樂曲</a:t>
                      </a:r>
                      <a:r>
                        <a:rPr lang="en-US" altLang="zh-TW" dirty="0"/>
                        <a:t>A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30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41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15370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dirty="0"/>
                        <a:t>樂曲</a:t>
                      </a:r>
                      <a:r>
                        <a:rPr lang="en-US" altLang="zh-TW" dirty="0"/>
                        <a:t>B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94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42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136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43968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dirty="0"/>
                        <a:t>樂曲</a:t>
                      </a:r>
                      <a:r>
                        <a:rPr lang="en-US" altLang="zh-TW" dirty="0"/>
                        <a:t>C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557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569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1126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8311978"/>
                  </a:ext>
                </a:extLst>
              </a:tr>
            </a:tbl>
          </a:graphicData>
        </a:graphic>
      </p:graphicFrame>
      <p:sp>
        <p:nvSpPr>
          <p:cNvPr id="10" name="文字方塊 9">
            <a:extLst>
              <a:ext uri="{FF2B5EF4-FFF2-40B4-BE49-F238E27FC236}">
                <a16:creationId xmlns:a16="http://schemas.microsoft.com/office/drawing/2014/main" id="{43A14FBF-B43D-6DBA-C91C-239E7C2723AC}"/>
              </a:ext>
            </a:extLst>
          </p:cNvPr>
          <p:cNvSpPr txBox="1"/>
          <p:nvPr/>
        </p:nvSpPr>
        <p:spPr>
          <a:xfrm>
            <a:off x="4580632" y="5733123"/>
            <a:ext cx="3030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自作曲之音符事件數量分佈</a:t>
            </a:r>
          </a:p>
        </p:txBody>
      </p: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BB04D0AC-6AB8-1794-5C5A-88B4A2E2958B}"/>
              </a:ext>
            </a:extLst>
          </p:cNvPr>
          <p:cNvGrpSpPr/>
          <p:nvPr/>
        </p:nvGrpSpPr>
        <p:grpSpPr>
          <a:xfrm>
            <a:off x="9932895" y="842682"/>
            <a:ext cx="2259106" cy="735106"/>
            <a:chOff x="9932895" y="842682"/>
            <a:chExt cx="2259106" cy="735106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735CE4C8-45B6-7A10-E84C-59BC86D1DC3C}"/>
                </a:ext>
              </a:extLst>
            </p:cNvPr>
            <p:cNvSpPr/>
            <p:nvPr/>
          </p:nvSpPr>
          <p:spPr>
            <a:xfrm>
              <a:off x="9932895" y="842682"/>
              <a:ext cx="2259106" cy="73510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文字方塊 13">
              <a:extLst>
                <a:ext uri="{FF2B5EF4-FFF2-40B4-BE49-F238E27FC236}">
                  <a16:creationId xmlns:a16="http://schemas.microsoft.com/office/drawing/2014/main" id="{2831A19C-547D-EAC5-A6CA-17F21B7DBFB0}"/>
                </a:ext>
              </a:extLst>
            </p:cNvPr>
            <p:cNvSpPr txBox="1"/>
            <p:nvPr/>
          </p:nvSpPr>
          <p:spPr>
            <a:xfrm>
              <a:off x="10408383" y="1010180"/>
              <a:ext cx="173018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000" dirty="0">
                  <a:solidFill>
                    <a:schemeClr val="bg1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</a:rPr>
                <a:t>Evaluation</a:t>
              </a:r>
              <a:endParaRPr lang="zh-TW" altLang="en-US" sz="2000" dirty="0">
                <a:solidFill>
                  <a:schemeClr val="bg1"/>
                </a:solidFill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847940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0DD08F-FA2E-13F4-B2E5-A908B40BC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目錄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2CFC3DB-E5E3-8097-89E5-928D1A753E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Introduction</a:t>
            </a:r>
          </a:p>
          <a:p>
            <a:r>
              <a:rPr lang="en-US" altLang="zh-TW" dirty="0"/>
              <a:t>Dataset</a:t>
            </a:r>
          </a:p>
          <a:p>
            <a:r>
              <a:rPr lang="en-US" altLang="zh-TW" dirty="0"/>
              <a:t>Methodology</a:t>
            </a:r>
          </a:p>
          <a:p>
            <a:r>
              <a:rPr lang="en-US" altLang="zh-TW" dirty="0"/>
              <a:t>Evaluations</a:t>
            </a:r>
          </a:p>
          <a:p>
            <a:r>
              <a:rPr lang="en-US" altLang="zh-TW" dirty="0"/>
              <a:t>Conclusion</a:t>
            </a:r>
          </a:p>
          <a:p>
            <a:r>
              <a:rPr lang="en-US" altLang="zh-TW" dirty="0"/>
              <a:t>Future Works</a:t>
            </a:r>
          </a:p>
          <a:p>
            <a:r>
              <a:rPr lang="en-US" altLang="zh-TW" dirty="0"/>
              <a:t>Q&amp;A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5874E49-66B1-188E-4185-EECF54526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00142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70FE2EA2-BB58-8FE2-DD0C-23BEB80D63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20</a:t>
            </a:fld>
            <a:endParaRPr lang="en-US" dirty="0"/>
          </a:p>
        </p:txBody>
      </p:sp>
      <p:sp>
        <p:nvSpPr>
          <p:cNvPr id="3" name="標題 1">
            <a:extLst>
              <a:ext uri="{FF2B5EF4-FFF2-40B4-BE49-F238E27FC236}">
                <a16:creationId xmlns:a16="http://schemas.microsoft.com/office/drawing/2014/main" id="{9F7D917D-06DD-8B09-C35C-6DF23CB61DA8}"/>
              </a:ext>
            </a:extLst>
          </p:cNvPr>
          <p:cNvSpPr txBox="1">
            <a:spLocks/>
          </p:cNvSpPr>
          <p:nvPr/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dirty="0"/>
              <a:t>樂曲</a:t>
            </a:r>
            <a:r>
              <a:rPr lang="en-US" altLang="zh-TW" dirty="0"/>
              <a:t>A</a:t>
            </a:r>
            <a:endParaRPr lang="zh-TW" altLang="en-US" dirty="0"/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C5E05EB0-3DFC-6981-1A9C-2238D840D2A3}"/>
              </a:ext>
            </a:extLst>
          </p:cNvPr>
          <p:cNvGrpSpPr/>
          <p:nvPr/>
        </p:nvGrpSpPr>
        <p:grpSpPr>
          <a:xfrm>
            <a:off x="9932895" y="842682"/>
            <a:ext cx="2259106" cy="735106"/>
            <a:chOff x="9932895" y="842682"/>
            <a:chExt cx="2259106" cy="735106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ED9C075B-E372-C64C-01AA-D821353EC366}"/>
                </a:ext>
              </a:extLst>
            </p:cNvPr>
            <p:cNvSpPr/>
            <p:nvPr/>
          </p:nvSpPr>
          <p:spPr>
            <a:xfrm>
              <a:off x="9932895" y="842682"/>
              <a:ext cx="2259106" cy="73510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DC0C7E1A-31DD-E6C3-A5F8-9BE627F987E5}"/>
                </a:ext>
              </a:extLst>
            </p:cNvPr>
            <p:cNvSpPr txBox="1"/>
            <p:nvPr/>
          </p:nvSpPr>
          <p:spPr>
            <a:xfrm>
              <a:off x="10408383" y="1010180"/>
              <a:ext cx="173018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000" dirty="0">
                  <a:solidFill>
                    <a:schemeClr val="bg1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</a:rPr>
                <a:t>Evaluation</a:t>
              </a:r>
              <a:endParaRPr lang="zh-TW" altLang="en-US" sz="2000" dirty="0">
                <a:solidFill>
                  <a:schemeClr val="bg1"/>
                </a:solidFill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pic>
        <p:nvPicPr>
          <p:cNvPr id="7" name="內容版面配置區 20" descr="一張含有 螢幕擷取畫面, 圖表, Rectangle, 正方形 的圖片&#10;&#10;自動產生的描述">
            <a:extLst>
              <a:ext uri="{FF2B5EF4-FFF2-40B4-BE49-F238E27FC236}">
                <a16:creationId xmlns:a16="http://schemas.microsoft.com/office/drawing/2014/main" id="{8A6E8E88-47C2-3637-1A80-908E757C7FA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928" t="6082" r="14403" b="3828"/>
          <a:stretch/>
        </p:blipFill>
        <p:spPr>
          <a:xfrm>
            <a:off x="828920" y="3846043"/>
            <a:ext cx="2887999" cy="2645815"/>
          </a:xfrm>
          <a:prstGeom prst="rect">
            <a:avLst/>
          </a:prstGeom>
        </p:spPr>
      </p:pic>
      <p:pic>
        <p:nvPicPr>
          <p:cNvPr id="8" name="內容版面配置區 22" descr="一張含有 螢幕擷取畫面, Rectangle, 圖表, 文字 的圖片&#10;&#10;自動產生的描述">
            <a:extLst>
              <a:ext uri="{FF2B5EF4-FFF2-40B4-BE49-F238E27FC236}">
                <a16:creationId xmlns:a16="http://schemas.microsoft.com/office/drawing/2014/main" id="{E0B0D931-24D5-FBBE-D219-B0C910CCD34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927" t="5960" r="14405" b="3951"/>
          <a:stretch/>
        </p:blipFill>
        <p:spPr>
          <a:xfrm>
            <a:off x="4257660" y="3876688"/>
            <a:ext cx="3002574" cy="2750782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C7043A44-008D-CD92-41FB-DD775B04A4E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247" t="8239" r="16171" b="4201"/>
          <a:stretch/>
        </p:blipFill>
        <p:spPr>
          <a:xfrm>
            <a:off x="7800975" y="3928022"/>
            <a:ext cx="3002574" cy="2746399"/>
          </a:xfrm>
          <a:prstGeom prst="rect">
            <a:avLst/>
          </a:prstGeom>
        </p:spPr>
      </p:pic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C8B9938B-4A98-E67D-EBC3-DFA516F729F6}"/>
              </a:ext>
            </a:extLst>
          </p:cNvPr>
          <p:cNvCxnSpPr>
            <a:cxnSpLocks/>
          </p:cNvCxnSpPr>
          <p:nvPr/>
        </p:nvCxnSpPr>
        <p:spPr>
          <a:xfrm>
            <a:off x="8007269" y="5237315"/>
            <a:ext cx="243915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C381620B-CC5D-EE9D-5596-FE716A5C454B}"/>
              </a:ext>
            </a:extLst>
          </p:cNvPr>
          <p:cNvCxnSpPr>
            <a:cxnSpLocks/>
          </p:cNvCxnSpPr>
          <p:nvPr/>
        </p:nvCxnSpPr>
        <p:spPr>
          <a:xfrm>
            <a:off x="9226844" y="4048125"/>
            <a:ext cx="4554" cy="240790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字版面配置區 4">
            <a:extLst>
              <a:ext uri="{FF2B5EF4-FFF2-40B4-BE49-F238E27FC236}">
                <a16:creationId xmlns:a16="http://schemas.microsoft.com/office/drawing/2014/main" id="{3208B994-AA70-656C-0988-DD0D02C77E01}"/>
              </a:ext>
            </a:extLst>
          </p:cNvPr>
          <p:cNvSpPr txBox="1">
            <a:spLocks/>
          </p:cNvSpPr>
          <p:nvPr/>
        </p:nvSpPr>
        <p:spPr>
          <a:xfrm>
            <a:off x="1518856" y="3411178"/>
            <a:ext cx="1508125" cy="461401"/>
          </a:xfrm>
          <a:prstGeom prst="rect">
            <a:avLst/>
          </a:prstGeom>
        </p:spPr>
        <p:txBody>
          <a:bodyPr/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b="1" dirty="0" err="1">
                <a:solidFill>
                  <a:srgbClr val="FF0000"/>
                </a:solidFill>
              </a:rPr>
              <a:t>LSModel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17" name="文字版面配置區 4">
            <a:extLst>
              <a:ext uri="{FF2B5EF4-FFF2-40B4-BE49-F238E27FC236}">
                <a16:creationId xmlns:a16="http://schemas.microsoft.com/office/drawing/2014/main" id="{D464807B-077A-9898-AD28-9E4D9014D8FA}"/>
              </a:ext>
            </a:extLst>
          </p:cNvPr>
          <p:cNvSpPr txBox="1">
            <a:spLocks/>
          </p:cNvSpPr>
          <p:nvPr/>
        </p:nvSpPr>
        <p:spPr>
          <a:xfrm>
            <a:off x="5004884" y="3411177"/>
            <a:ext cx="1508125" cy="461401"/>
          </a:xfrm>
          <a:prstGeom prst="rect">
            <a:avLst/>
          </a:prstGeom>
        </p:spPr>
        <p:txBody>
          <a:bodyPr/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b="1" dirty="0" err="1">
                <a:solidFill>
                  <a:srgbClr val="FF0000"/>
                </a:solidFill>
              </a:rPr>
              <a:t>RSModel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18" name="文字版面配置區 4">
            <a:extLst>
              <a:ext uri="{FF2B5EF4-FFF2-40B4-BE49-F238E27FC236}">
                <a16:creationId xmlns:a16="http://schemas.microsoft.com/office/drawing/2014/main" id="{5B5D17D5-9330-261F-8B22-CA5BD64B251F}"/>
              </a:ext>
            </a:extLst>
          </p:cNvPr>
          <p:cNvSpPr txBox="1">
            <a:spLocks/>
          </p:cNvSpPr>
          <p:nvPr/>
        </p:nvSpPr>
        <p:spPr>
          <a:xfrm>
            <a:off x="7981903" y="3397132"/>
            <a:ext cx="2640717" cy="530890"/>
          </a:xfrm>
          <a:prstGeom prst="rect">
            <a:avLst/>
          </a:prstGeom>
        </p:spPr>
        <p:txBody>
          <a:bodyPr/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b="1" dirty="0" err="1">
                <a:solidFill>
                  <a:srgbClr val="FF0000"/>
                </a:solidFill>
              </a:rPr>
              <a:t>MultiAtt-MSModel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graphicFrame>
        <p:nvGraphicFramePr>
          <p:cNvPr id="19" name="內容版面配置區 11">
            <a:extLst>
              <a:ext uri="{FF2B5EF4-FFF2-40B4-BE49-F238E27FC236}">
                <a16:creationId xmlns:a16="http://schemas.microsoft.com/office/drawing/2014/main" id="{042D6BFE-3EE5-E8AB-FE21-D173443F7A5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82696511"/>
              </p:ext>
            </p:extLst>
          </p:nvPr>
        </p:nvGraphicFramePr>
        <p:xfrm>
          <a:off x="3989186" y="890078"/>
          <a:ext cx="5486354" cy="2098092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1171574">
                  <a:extLst>
                    <a:ext uri="{9D8B030D-6E8A-4147-A177-3AD203B41FA5}">
                      <a16:colId xmlns:a16="http://schemas.microsoft.com/office/drawing/2014/main" val="450571360"/>
                    </a:ext>
                  </a:extLst>
                </a:gridCol>
                <a:gridCol w="1190626">
                  <a:extLst>
                    <a:ext uri="{9D8B030D-6E8A-4147-A177-3AD203B41FA5}">
                      <a16:colId xmlns:a16="http://schemas.microsoft.com/office/drawing/2014/main" val="2987402740"/>
                    </a:ext>
                  </a:extLst>
                </a:gridCol>
                <a:gridCol w="1190626">
                  <a:extLst>
                    <a:ext uri="{9D8B030D-6E8A-4147-A177-3AD203B41FA5}">
                      <a16:colId xmlns:a16="http://schemas.microsoft.com/office/drawing/2014/main" val="45275267"/>
                    </a:ext>
                  </a:extLst>
                </a:gridCol>
                <a:gridCol w="1933528">
                  <a:extLst>
                    <a:ext uri="{9D8B030D-6E8A-4147-A177-3AD203B41FA5}">
                      <a16:colId xmlns:a16="http://schemas.microsoft.com/office/drawing/2014/main" val="1673276725"/>
                    </a:ext>
                  </a:extLst>
                </a:gridCol>
              </a:tblGrid>
              <a:tr h="726903">
                <a:tc>
                  <a:txBody>
                    <a:bodyPr/>
                    <a:lstStyle/>
                    <a:p>
                      <a:endParaRPr lang="en-US" altLang="zh-TW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altLang="zh-TW" sz="1600" dirty="0">
                        <a:highlight>
                          <a:srgbClr val="00FF00"/>
                        </a:highlight>
                      </a:endParaRPr>
                    </a:p>
                    <a:p>
                      <a:r>
                        <a:rPr lang="en-US" altLang="zh-TW" sz="1600" dirty="0" err="1">
                          <a:solidFill>
                            <a:srgbClr val="FF33CC"/>
                          </a:solidFill>
                        </a:rPr>
                        <a:t>LSModel</a:t>
                      </a:r>
                      <a:endParaRPr lang="zh-TW" altLang="en-US" sz="1600" dirty="0">
                        <a:solidFill>
                          <a:srgbClr val="FF33CC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TW" sz="16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 err="1">
                          <a:solidFill>
                            <a:schemeClr val="tx1"/>
                          </a:solidFill>
                        </a:rPr>
                        <a:t>RSModel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TW" sz="16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 err="1">
                          <a:solidFill>
                            <a:schemeClr val="tx1"/>
                          </a:solidFill>
                        </a:rPr>
                        <a:t>MulAtt-MSModel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311487"/>
                  </a:ext>
                </a:extLst>
              </a:tr>
              <a:tr h="457063">
                <a:tc>
                  <a:txBody>
                    <a:bodyPr/>
                    <a:lstStyle/>
                    <a:p>
                      <a:r>
                        <a:rPr lang="en-US" altLang="zh-TW" sz="1600" dirty="0"/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solidFill>
                            <a:schemeClr val="tx1"/>
                          </a:solidFill>
                        </a:rPr>
                        <a:t>0.364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0.200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>
                          <a:solidFill>
                            <a:schemeClr val="tx1"/>
                          </a:solidFill>
                        </a:rPr>
                        <a:t>0.171</a:t>
                      </a:r>
                      <a:endParaRPr lang="zh-TW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5700028"/>
                  </a:ext>
                </a:extLst>
              </a:tr>
              <a:tr h="457063">
                <a:tc>
                  <a:txBody>
                    <a:bodyPr/>
                    <a:lstStyle/>
                    <a:p>
                      <a:r>
                        <a:rPr lang="en-US" altLang="zh-TW" sz="1600" dirty="0"/>
                        <a:t>Loss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solidFill>
                            <a:schemeClr val="tx1"/>
                          </a:solidFill>
                        </a:rPr>
                        <a:t>2.069</a:t>
                      </a:r>
                      <a:endParaRPr lang="zh-TW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3.513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5.190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1682695"/>
                  </a:ext>
                </a:extLst>
              </a:tr>
              <a:tr h="457063">
                <a:tc>
                  <a:txBody>
                    <a:bodyPr/>
                    <a:lstStyle/>
                    <a:p>
                      <a:r>
                        <a:rPr lang="en-US" altLang="zh-TW" sz="1600" dirty="0"/>
                        <a:t>F1 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solidFill>
                            <a:schemeClr val="tx1"/>
                          </a:solidFill>
                        </a:rPr>
                        <a:t>0.379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0.075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>
                          <a:solidFill>
                            <a:schemeClr val="tx1"/>
                          </a:solidFill>
                        </a:rPr>
                        <a:t>0.102</a:t>
                      </a:r>
                      <a:endParaRPr lang="zh-TW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81577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336579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0B4C01-53FB-6D5F-9DA2-A727478CB5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圖片 19">
            <a:extLst>
              <a:ext uri="{FF2B5EF4-FFF2-40B4-BE49-F238E27FC236}">
                <a16:creationId xmlns:a16="http://schemas.microsoft.com/office/drawing/2014/main" id="{E7BFD2A9-AF2F-FC21-CB4E-987806EE71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73" t="7318" r="11829" b="4614"/>
          <a:stretch/>
        </p:blipFill>
        <p:spPr>
          <a:xfrm>
            <a:off x="7764248" y="3869143"/>
            <a:ext cx="3277132" cy="2755285"/>
          </a:xfrm>
          <a:prstGeom prst="rect">
            <a:avLst/>
          </a:prstGeom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7084D901-D00A-97A0-FD9B-DCD780A1A9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21</a:t>
            </a:fld>
            <a:endParaRPr lang="en-US" dirty="0"/>
          </a:p>
        </p:txBody>
      </p:sp>
      <p:sp>
        <p:nvSpPr>
          <p:cNvPr id="3" name="標題 1">
            <a:extLst>
              <a:ext uri="{FF2B5EF4-FFF2-40B4-BE49-F238E27FC236}">
                <a16:creationId xmlns:a16="http://schemas.microsoft.com/office/drawing/2014/main" id="{581ED10D-272C-B490-3008-6F2EB4AF0A95}"/>
              </a:ext>
            </a:extLst>
          </p:cNvPr>
          <p:cNvSpPr txBox="1">
            <a:spLocks/>
          </p:cNvSpPr>
          <p:nvPr/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dirty="0"/>
              <a:t>樂曲</a:t>
            </a:r>
            <a:r>
              <a:rPr lang="en-US" altLang="zh-TW" dirty="0"/>
              <a:t>B</a:t>
            </a:r>
            <a:endParaRPr lang="zh-TW" altLang="en-US" dirty="0"/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01E590AA-E6CB-26B5-3C52-AECA49791F1B}"/>
              </a:ext>
            </a:extLst>
          </p:cNvPr>
          <p:cNvGrpSpPr/>
          <p:nvPr/>
        </p:nvGrpSpPr>
        <p:grpSpPr>
          <a:xfrm>
            <a:off x="9932895" y="842682"/>
            <a:ext cx="2259106" cy="735106"/>
            <a:chOff x="9932895" y="842682"/>
            <a:chExt cx="2259106" cy="735106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93457890-4CAC-267A-AB0D-85FB4CB9E5FA}"/>
                </a:ext>
              </a:extLst>
            </p:cNvPr>
            <p:cNvSpPr/>
            <p:nvPr/>
          </p:nvSpPr>
          <p:spPr>
            <a:xfrm>
              <a:off x="9932895" y="842682"/>
              <a:ext cx="2259106" cy="73510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EFA300C4-4243-3448-87C8-64F269E0ADC7}"/>
                </a:ext>
              </a:extLst>
            </p:cNvPr>
            <p:cNvSpPr txBox="1"/>
            <p:nvPr/>
          </p:nvSpPr>
          <p:spPr>
            <a:xfrm>
              <a:off x="10408383" y="1010180"/>
              <a:ext cx="173018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000" dirty="0">
                  <a:solidFill>
                    <a:schemeClr val="bg1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</a:rPr>
                <a:t>Evaluation</a:t>
              </a:r>
              <a:endParaRPr lang="zh-TW" altLang="en-US" sz="2000" dirty="0">
                <a:solidFill>
                  <a:schemeClr val="bg1"/>
                </a:solidFill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1CD0DA3D-5DD3-3B5C-6CBB-3CF1A8CB12AD}"/>
              </a:ext>
            </a:extLst>
          </p:cNvPr>
          <p:cNvCxnSpPr>
            <a:cxnSpLocks/>
          </p:cNvCxnSpPr>
          <p:nvPr/>
        </p:nvCxnSpPr>
        <p:spPr>
          <a:xfrm>
            <a:off x="8084739" y="5213439"/>
            <a:ext cx="2415621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26734540-116E-9DF3-731C-DC73CCE2F61C}"/>
              </a:ext>
            </a:extLst>
          </p:cNvPr>
          <p:cNvCxnSpPr>
            <a:cxnSpLocks/>
          </p:cNvCxnSpPr>
          <p:nvPr/>
        </p:nvCxnSpPr>
        <p:spPr>
          <a:xfrm>
            <a:off x="9292549" y="4016305"/>
            <a:ext cx="9712" cy="239973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字版面配置區 4">
            <a:extLst>
              <a:ext uri="{FF2B5EF4-FFF2-40B4-BE49-F238E27FC236}">
                <a16:creationId xmlns:a16="http://schemas.microsoft.com/office/drawing/2014/main" id="{71340ABB-2836-D889-DBE8-6ACFA79C6BAC}"/>
              </a:ext>
            </a:extLst>
          </p:cNvPr>
          <p:cNvSpPr txBox="1">
            <a:spLocks/>
          </p:cNvSpPr>
          <p:nvPr/>
        </p:nvSpPr>
        <p:spPr>
          <a:xfrm>
            <a:off x="1518856" y="3411178"/>
            <a:ext cx="1508125" cy="461401"/>
          </a:xfrm>
          <a:prstGeom prst="rect">
            <a:avLst/>
          </a:prstGeom>
        </p:spPr>
        <p:txBody>
          <a:bodyPr/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b="1" dirty="0" err="1">
                <a:solidFill>
                  <a:srgbClr val="FF0000"/>
                </a:solidFill>
              </a:rPr>
              <a:t>LSModel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17" name="文字版面配置區 4">
            <a:extLst>
              <a:ext uri="{FF2B5EF4-FFF2-40B4-BE49-F238E27FC236}">
                <a16:creationId xmlns:a16="http://schemas.microsoft.com/office/drawing/2014/main" id="{2D367CAB-4A1F-5EB2-0A9E-36C32DE23F23}"/>
              </a:ext>
            </a:extLst>
          </p:cNvPr>
          <p:cNvSpPr txBox="1">
            <a:spLocks/>
          </p:cNvSpPr>
          <p:nvPr/>
        </p:nvSpPr>
        <p:spPr>
          <a:xfrm>
            <a:off x="5004884" y="3411177"/>
            <a:ext cx="1508125" cy="461401"/>
          </a:xfrm>
          <a:prstGeom prst="rect">
            <a:avLst/>
          </a:prstGeom>
        </p:spPr>
        <p:txBody>
          <a:bodyPr/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b="1" dirty="0" err="1">
                <a:solidFill>
                  <a:srgbClr val="FF0000"/>
                </a:solidFill>
              </a:rPr>
              <a:t>RSModel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18" name="文字版面配置區 4">
            <a:extLst>
              <a:ext uri="{FF2B5EF4-FFF2-40B4-BE49-F238E27FC236}">
                <a16:creationId xmlns:a16="http://schemas.microsoft.com/office/drawing/2014/main" id="{0AFE481B-B5D2-AB0A-DF1A-87E1329915FC}"/>
              </a:ext>
            </a:extLst>
          </p:cNvPr>
          <p:cNvSpPr txBox="1">
            <a:spLocks/>
          </p:cNvSpPr>
          <p:nvPr/>
        </p:nvSpPr>
        <p:spPr>
          <a:xfrm>
            <a:off x="7981903" y="3397132"/>
            <a:ext cx="2640717" cy="530890"/>
          </a:xfrm>
          <a:prstGeom prst="rect">
            <a:avLst/>
          </a:prstGeom>
        </p:spPr>
        <p:txBody>
          <a:bodyPr/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b="1" dirty="0" err="1">
                <a:solidFill>
                  <a:srgbClr val="FF0000"/>
                </a:solidFill>
              </a:rPr>
              <a:t>MultiAtt-MSModel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graphicFrame>
        <p:nvGraphicFramePr>
          <p:cNvPr id="19" name="內容版面配置區 11">
            <a:extLst>
              <a:ext uri="{FF2B5EF4-FFF2-40B4-BE49-F238E27FC236}">
                <a16:creationId xmlns:a16="http://schemas.microsoft.com/office/drawing/2014/main" id="{274CA0C3-6F5D-80CC-961E-F9874A855A4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98639538"/>
              </p:ext>
            </p:extLst>
          </p:nvPr>
        </p:nvGraphicFramePr>
        <p:xfrm>
          <a:off x="3989186" y="890078"/>
          <a:ext cx="5486354" cy="2098092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1171574">
                  <a:extLst>
                    <a:ext uri="{9D8B030D-6E8A-4147-A177-3AD203B41FA5}">
                      <a16:colId xmlns:a16="http://schemas.microsoft.com/office/drawing/2014/main" val="450571360"/>
                    </a:ext>
                  </a:extLst>
                </a:gridCol>
                <a:gridCol w="1190626">
                  <a:extLst>
                    <a:ext uri="{9D8B030D-6E8A-4147-A177-3AD203B41FA5}">
                      <a16:colId xmlns:a16="http://schemas.microsoft.com/office/drawing/2014/main" val="2987402740"/>
                    </a:ext>
                  </a:extLst>
                </a:gridCol>
                <a:gridCol w="1190626">
                  <a:extLst>
                    <a:ext uri="{9D8B030D-6E8A-4147-A177-3AD203B41FA5}">
                      <a16:colId xmlns:a16="http://schemas.microsoft.com/office/drawing/2014/main" val="45275267"/>
                    </a:ext>
                  </a:extLst>
                </a:gridCol>
                <a:gridCol w="1933528">
                  <a:extLst>
                    <a:ext uri="{9D8B030D-6E8A-4147-A177-3AD203B41FA5}">
                      <a16:colId xmlns:a16="http://schemas.microsoft.com/office/drawing/2014/main" val="1673276725"/>
                    </a:ext>
                  </a:extLst>
                </a:gridCol>
              </a:tblGrid>
              <a:tr h="726903">
                <a:tc>
                  <a:txBody>
                    <a:bodyPr/>
                    <a:lstStyle/>
                    <a:p>
                      <a:endParaRPr lang="en-US" altLang="zh-TW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altLang="zh-TW" sz="1600" dirty="0">
                        <a:highlight>
                          <a:srgbClr val="00FF00"/>
                        </a:highlight>
                      </a:endParaRPr>
                    </a:p>
                    <a:p>
                      <a:r>
                        <a:rPr lang="en-US" altLang="zh-TW" sz="1600" dirty="0" err="1">
                          <a:solidFill>
                            <a:srgbClr val="FF33CC"/>
                          </a:solidFill>
                        </a:rPr>
                        <a:t>LSModel</a:t>
                      </a:r>
                      <a:endParaRPr lang="zh-TW" altLang="en-US" sz="1600" dirty="0">
                        <a:solidFill>
                          <a:srgbClr val="FF33CC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TW" sz="16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 err="1">
                          <a:solidFill>
                            <a:schemeClr val="tx1"/>
                          </a:solidFill>
                        </a:rPr>
                        <a:t>RSModel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TW" sz="16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 err="1">
                          <a:solidFill>
                            <a:schemeClr val="tx1"/>
                          </a:solidFill>
                        </a:rPr>
                        <a:t>MulAtt-MSModel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311487"/>
                  </a:ext>
                </a:extLst>
              </a:tr>
              <a:tr h="457063">
                <a:tc>
                  <a:txBody>
                    <a:bodyPr/>
                    <a:lstStyle/>
                    <a:p>
                      <a:r>
                        <a:rPr lang="en-US" altLang="zh-TW" sz="1600" dirty="0"/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solidFill>
                            <a:schemeClr val="tx1"/>
                          </a:solidFill>
                        </a:rPr>
                        <a:t>0.617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0.214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>
                          <a:solidFill>
                            <a:schemeClr val="tx1"/>
                          </a:solidFill>
                        </a:rPr>
                        <a:t>0.243</a:t>
                      </a:r>
                      <a:endParaRPr lang="zh-TW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5700028"/>
                  </a:ext>
                </a:extLst>
              </a:tr>
              <a:tr h="457063">
                <a:tc>
                  <a:txBody>
                    <a:bodyPr/>
                    <a:lstStyle/>
                    <a:p>
                      <a:r>
                        <a:rPr lang="en-US" altLang="zh-TW" sz="1600" dirty="0"/>
                        <a:t>Loss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solidFill>
                            <a:schemeClr val="tx1"/>
                          </a:solidFill>
                        </a:rPr>
                        <a:t>1.069</a:t>
                      </a:r>
                      <a:endParaRPr lang="zh-TW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3.680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2.860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1682695"/>
                  </a:ext>
                </a:extLst>
              </a:tr>
              <a:tr h="457063">
                <a:tc>
                  <a:txBody>
                    <a:bodyPr/>
                    <a:lstStyle/>
                    <a:p>
                      <a:r>
                        <a:rPr lang="en-US" altLang="zh-TW" sz="1600" dirty="0"/>
                        <a:t>F1 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solidFill>
                            <a:schemeClr val="tx1"/>
                          </a:solidFill>
                        </a:rPr>
                        <a:t>0.580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0.167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>
                          <a:solidFill>
                            <a:schemeClr val="tx1"/>
                          </a:solidFill>
                        </a:rPr>
                        <a:t>0.277</a:t>
                      </a:r>
                      <a:endParaRPr lang="zh-TW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8157738"/>
                  </a:ext>
                </a:extLst>
              </a:tr>
            </a:tbl>
          </a:graphicData>
        </a:graphic>
      </p:graphicFrame>
      <p:pic>
        <p:nvPicPr>
          <p:cNvPr id="14" name="內容版面配置區 8" descr="一張含有 螢幕擷取畫面, 文字, Rectangle, 圖表 的圖片&#10;&#10;自動產生的描述">
            <a:extLst>
              <a:ext uri="{FF2B5EF4-FFF2-40B4-BE49-F238E27FC236}">
                <a16:creationId xmlns:a16="http://schemas.microsoft.com/office/drawing/2014/main" id="{FE884BCF-0611-5AFF-9C36-D64B41B84F0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836" t="7210" r="12958" b="3378"/>
          <a:stretch/>
        </p:blipFill>
        <p:spPr>
          <a:xfrm>
            <a:off x="735654" y="3820833"/>
            <a:ext cx="3069978" cy="2737893"/>
          </a:xfrm>
          <a:prstGeom prst="rect">
            <a:avLst/>
          </a:prstGeom>
        </p:spPr>
      </p:pic>
      <p:pic>
        <p:nvPicPr>
          <p:cNvPr id="15" name="內容版面配置區 10" descr="一張含有 螢幕擷取畫面, Rectangle, 圖表, 文字 的圖片&#10;&#10;自動產生的描述">
            <a:extLst>
              <a:ext uri="{FF2B5EF4-FFF2-40B4-BE49-F238E27FC236}">
                <a16:creationId xmlns:a16="http://schemas.microsoft.com/office/drawing/2014/main" id="{715BF8B4-67F3-DB13-99B4-96DB62C9CF2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5559" t="7210" r="14235" b="3378"/>
          <a:stretch/>
        </p:blipFill>
        <p:spPr>
          <a:xfrm>
            <a:off x="4177477" y="3820833"/>
            <a:ext cx="3069979" cy="2737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5784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F3CAEC-4F93-E339-B888-8449FCEAF6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圖片 12">
            <a:extLst>
              <a:ext uri="{FF2B5EF4-FFF2-40B4-BE49-F238E27FC236}">
                <a16:creationId xmlns:a16="http://schemas.microsoft.com/office/drawing/2014/main" id="{437BB9DD-5142-BD5B-6636-D00F8B9DD9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82" t="7067" r="12700" b="4377"/>
          <a:stretch/>
        </p:blipFill>
        <p:spPr>
          <a:xfrm>
            <a:off x="7528768" y="3822064"/>
            <a:ext cx="3383072" cy="2887021"/>
          </a:xfrm>
          <a:prstGeom prst="rect">
            <a:avLst/>
          </a:prstGeom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45F4B33F-C83D-1127-D85B-FC2AD2B04F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22</a:t>
            </a:fld>
            <a:endParaRPr lang="en-US" dirty="0"/>
          </a:p>
        </p:txBody>
      </p:sp>
      <p:sp>
        <p:nvSpPr>
          <p:cNvPr id="3" name="標題 1">
            <a:extLst>
              <a:ext uri="{FF2B5EF4-FFF2-40B4-BE49-F238E27FC236}">
                <a16:creationId xmlns:a16="http://schemas.microsoft.com/office/drawing/2014/main" id="{9D347F29-2E71-598E-F464-F359EEF935D2}"/>
              </a:ext>
            </a:extLst>
          </p:cNvPr>
          <p:cNvSpPr txBox="1">
            <a:spLocks/>
          </p:cNvSpPr>
          <p:nvPr/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dirty="0"/>
              <a:t>樂曲</a:t>
            </a:r>
            <a:r>
              <a:rPr lang="en-US" altLang="zh-TW" dirty="0"/>
              <a:t>C</a:t>
            </a:r>
            <a:endParaRPr lang="zh-TW" altLang="en-US" dirty="0"/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4D31876C-5A8D-F8D4-0C89-79C03B496A67}"/>
              </a:ext>
            </a:extLst>
          </p:cNvPr>
          <p:cNvGrpSpPr/>
          <p:nvPr/>
        </p:nvGrpSpPr>
        <p:grpSpPr>
          <a:xfrm>
            <a:off x="9932895" y="842682"/>
            <a:ext cx="2259106" cy="735106"/>
            <a:chOff x="9932895" y="842682"/>
            <a:chExt cx="2259106" cy="735106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08F39C68-1177-A1A3-4356-FBF286FB2858}"/>
                </a:ext>
              </a:extLst>
            </p:cNvPr>
            <p:cNvSpPr/>
            <p:nvPr/>
          </p:nvSpPr>
          <p:spPr>
            <a:xfrm>
              <a:off x="9932895" y="842682"/>
              <a:ext cx="2259106" cy="73510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89EE05F8-B80C-2506-4C11-AE73F7F9EA73}"/>
                </a:ext>
              </a:extLst>
            </p:cNvPr>
            <p:cNvSpPr txBox="1"/>
            <p:nvPr/>
          </p:nvSpPr>
          <p:spPr>
            <a:xfrm>
              <a:off x="10408383" y="1010180"/>
              <a:ext cx="173018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000" dirty="0">
                  <a:solidFill>
                    <a:schemeClr val="bg1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</a:rPr>
                <a:t>Evaluation</a:t>
              </a:r>
              <a:endParaRPr lang="zh-TW" altLang="en-US" sz="2000" dirty="0">
                <a:solidFill>
                  <a:schemeClr val="bg1"/>
                </a:solidFill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DFAC5CAA-E378-001F-35B2-96CA53FCE58F}"/>
              </a:ext>
            </a:extLst>
          </p:cNvPr>
          <p:cNvCxnSpPr>
            <a:cxnSpLocks/>
          </p:cNvCxnSpPr>
          <p:nvPr/>
        </p:nvCxnSpPr>
        <p:spPr>
          <a:xfrm>
            <a:off x="7866299" y="5244935"/>
            <a:ext cx="2542084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FD18FA7A-6B4C-0CC1-6665-BD5CDFA0345D}"/>
              </a:ext>
            </a:extLst>
          </p:cNvPr>
          <p:cNvCxnSpPr>
            <a:cxnSpLocks/>
          </p:cNvCxnSpPr>
          <p:nvPr/>
        </p:nvCxnSpPr>
        <p:spPr>
          <a:xfrm>
            <a:off x="9137341" y="3992968"/>
            <a:ext cx="0" cy="249927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字版面配置區 4">
            <a:extLst>
              <a:ext uri="{FF2B5EF4-FFF2-40B4-BE49-F238E27FC236}">
                <a16:creationId xmlns:a16="http://schemas.microsoft.com/office/drawing/2014/main" id="{0558B0E3-36FB-1335-1922-9488291F2EB9}"/>
              </a:ext>
            </a:extLst>
          </p:cNvPr>
          <p:cNvSpPr txBox="1">
            <a:spLocks/>
          </p:cNvSpPr>
          <p:nvPr/>
        </p:nvSpPr>
        <p:spPr>
          <a:xfrm>
            <a:off x="1518856" y="3411178"/>
            <a:ext cx="1508125" cy="461401"/>
          </a:xfrm>
          <a:prstGeom prst="rect">
            <a:avLst/>
          </a:prstGeom>
        </p:spPr>
        <p:txBody>
          <a:bodyPr/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b="1" dirty="0" err="1">
                <a:solidFill>
                  <a:srgbClr val="FF0000"/>
                </a:solidFill>
              </a:rPr>
              <a:t>LSModel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17" name="文字版面配置區 4">
            <a:extLst>
              <a:ext uri="{FF2B5EF4-FFF2-40B4-BE49-F238E27FC236}">
                <a16:creationId xmlns:a16="http://schemas.microsoft.com/office/drawing/2014/main" id="{A8D01221-8E87-9050-A547-3AA9AE4D0320}"/>
              </a:ext>
            </a:extLst>
          </p:cNvPr>
          <p:cNvSpPr txBox="1">
            <a:spLocks/>
          </p:cNvSpPr>
          <p:nvPr/>
        </p:nvSpPr>
        <p:spPr>
          <a:xfrm>
            <a:off x="5004884" y="3411177"/>
            <a:ext cx="1508125" cy="461401"/>
          </a:xfrm>
          <a:prstGeom prst="rect">
            <a:avLst/>
          </a:prstGeom>
        </p:spPr>
        <p:txBody>
          <a:bodyPr/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b="1" dirty="0" err="1">
                <a:solidFill>
                  <a:srgbClr val="FF0000"/>
                </a:solidFill>
              </a:rPr>
              <a:t>RSModel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18" name="文字版面配置區 4">
            <a:extLst>
              <a:ext uri="{FF2B5EF4-FFF2-40B4-BE49-F238E27FC236}">
                <a16:creationId xmlns:a16="http://schemas.microsoft.com/office/drawing/2014/main" id="{89AA4904-B99C-0DC3-D129-040F845D8B3B}"/>
              </a:ext>
            </a:extLst>
          </p:cNvPr>
          <p:cNvSpPr txBox="1">
            <a:spLocks/>
          </p:cNvSpPr>
          <p:nvPr/>
        </p:nvSpPr>
        <p:spPr>
          <a:xfrm>
            <a:off x="7981903" y="3397132"/>
            <a:ext cx="2640717" cy="530890"/>
          </a:xfrm>
          <a:prstGeom prst="rect">
            <a:avLst/>
          </a:prstGeom>
        </p:spPr>
        <p:txBody>
          <a:bodyPr/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b="1" dirty="0" err="1">
                <a:solidFill>
                  <a:srgbClr val="FF0000"/>
                </a:solidFill>
              </a:rPr>
              <a:t>MultiAtt-MSModel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graphicFrame>
        <p:nvGraphicFramePr>
          <p:cNvPr id="19" name="內容版面配置區 11">
            <a:extLst>
              <a:ext uri="{FF2B5EF4-FFF2-40B4-BE49-F238E27FC236}">
                <a16:creationId xmlns:a16="http://schemas.microsoft.com/office/drawing/2014/main" id="{ECA729D0-3BDB-B776-8E42-CCD2A22FE7A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46022124"/>
              </p:ext>
            </p:extLst>
          </p:nvPr>
        </p:nvGraphicFramePr>
        <p:xfrm>
          <a:off x="3989186" y="890078"/>
          <a:ext cx="5486354" cy="2098092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1171574">
                  <a:extLst>
                    <a:ext uri="{9D8B030D-6E8A-4147-A177-3AD203B41FA5}">
                      <a16:colId xmlns:a16="http://schemas.microsoft.com/office/drawing/2014/main" val="450571360"/>
                    </a:ext>
                  </a:extLst>
                </a:gridCol>
                <a:gridCol w="1190626">
                  <a:extLst>
                    <a:ext uri="{9D8B030D-6E8A-4147-A177-3AD203B41FA5}">
                      <a16:colId xmlns:a16="http://schemas.microsoft.com/office/drawing/2014/main" val="2987402740"/>
                    </a:ext>
                  </a:extLst>
                </a:gridCol>
                <a:gridCol w="1190626">
                  <a:extLst>
                    <a:ext uri="{9D8B030D-6E8A-4147-A177-3AD203B41FA5}">
                      <a16:colId xmlns:a16="http://schemas.microsoft.com/office/drawing/2014/main" val="45275267"/>
                    </a:ext>
                  </a:extLst>
                </a:gridCol>
                <a:gridCol w="1933528">
                  <a:extLst>
                    <a:ext uri="{9D8B030D-6E8A-4147-A177-3AD203B41FA5}">
                      <a16:colId xmlns:a16="http://schemas.microsoft.com/office/drawing/2014/main" val="1673276725"/>
                    </a:ext>
                  </a:extLst>
                </a:gridCol>
              </a:tblGrid>
              <a:tr h="726903">
                <a:tc>
                  <a:txBody>
                    <a:bodyPr/>
                    <a:lstStyle/>
                    <a:p>
                      <a:endParaRPr lang="en-US" altLang="zh-TW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altLang="zh-TW" sz="1600" dirty="0">
                        <a:highlight>
                          <a:srgbClr val="00FF00"/>
                        </a:highlight>
                      </a:endParaRPr>
                    </a:p>
                    <a:p>
                      <a:r>
                        <a:rPr lang="en-US" altLang="zh-TW" sz="1600" dirty="0" err="1">
                          <a:solidFill>
                            <a:srgbClr val="FF33CC"/>
                          </a:solidFill>
                        </a:rPr>
                        <a:t>LSModel</a:t>
                      </a:r>
                      <a:endParaRPr lang="zh-TW" altLang="en-US" sz="1600" dirty="0">
                        <a:solidFill>
                          <a:srgbClr val="FF33CC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TW" sz="16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 err="1">
                          <a:solidFill>
                            <a:schemeClr val="tx1"/>
                          </a:solidFill>
                        </a:rPr>
                        <a:t>RSModel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TW" sz="16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 err="1">
                          <a:solidFill>
                            <a:schemeClr val="tx1"/>
                          </a:solidFill>
                        </a:rPr>
                        <a:t>MulAtt-MSModel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311487"/>
                  </a:ext>
                </a:extLst>
              </a:tr>
              <a:tr h="457063">
                <a:tc>
                  <a:txBody>
                    <a:bodyPr/>
                    <a:lstStyle/>
                    <a:p>
                      <a:r>
                        <a:rPr lang="en-US" altLang="zh-TW" sz="1600" dirty="0"/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solidFill>
                            <a:schemeClr val="tx1"/>
                          </a:solidFill>
                        </a:rPr>
                        <a:t>0.499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0.466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>
                          <a:solidFill>
                            <a:schemeClr val="tx1"/>
                          </a:solidFill>
                        </a:rPr>
                        <a:t>0.289</a:t>
                      </a:r>
                      <a:endParaRPr lang="zh-TW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5700028"/>
                  </a:ext>
                </a:extLst>
              </a:tr>
              <a:tr h="457063">
                <a:tc>
                  <a:txBody>
                    <a:bodyPr/>
                    <a:lstStyle/>
                    <a:p>
                      <a:r>
                        <a:rPr lang="en-US" altLang="zh-TW" sz="1600" dirty="0"/>
                        <a:t>Loss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solidFill>
                            <a:schemeClr val="tx1"/>
                          </a:solidFill>
                        </a:rPr>
                        <a:t>1.225</a:t>
                      </a:r>
                      <a:endParaRPr lang="zh-TW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1.526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2.782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1682695"/>
                  </a:ext>
                </a:extLst>
              </a:tr>
              <a:tr h="457063">
                <a:tc>
                  <a:txBody>
                    <a:bodyPr/>
                    <a:lstStyle/>
                    <a:p>
                      <a:r>
                        <a:rPr lang="en-US" altLang="zh-TW" sz="1600" dirty="0"/>
                        <a:t>F1 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>
                          <a:solidFill>
                            <a:schemeClr val="tx1"/>
                          </a:solidFill>
                        </a:rPr>
                        <a:t>0.486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solidFill>
                            <a:schemeClr val="tx1"/>
                          </a:solidFill>
                        </a:rPr>
                        <a:t>0.499</a:t>
                      </a:r>
                      <a:endParaRPr lang="zh-TW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>
                          <a:solidFill>
                            <a:schemeClr val="tx1"/>
                          </a:solidFill>
                        </a:rPr>
                        <a:t>0.253</a:t>
                      </a:r>
                      <a:endParaRPr lang="zh-TW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8157738"/>
                  </a:ext>
                </a:extLst>
              </a:tr>
            </a:tbl>
          </a:graphicData>
        </a:graphic>
      </p:graphicFrame>
      <p:pic>
        <p:nvPicPr>
          <p:cNvPr id="9" name="內容版面配置區 12">
            <a:extLst>
              <a:ext uri="{FF2B5EF4-FFF2-40B4-BE49-F238E27FC236}">
                <a16:creationId xmlns:a16="http://schemas.microsoft.com/office/drawing/2014/main" id="{6BE15321-AA80-06F9-1B80-4536AE77F5D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423" t="8644" r="13284" b="4710"/>
          <a:stretch/>
        </p:blipFill>
        <p:spPr>
          <a:xfrm>
            <a:off x="652151" y="3837587"/>
            <a:ext cx="3299901" cy="2848750"/>
          </a:xfrm>
          <a:prstGeom prst="rect">
            <a:avLst/>
          </a:prstGeom>
        </p:spPr>
      </p:pic>
      <p:pic>
        <p:nvPicPr>
          <p:cNvPr id="12" name="內容版面配置區 14" descr="一張含有 螢幕擷取畫面, Rectangle, 文字, 圖表 的圖片&#10;&#10;自動產生的描述">
            <a:extLst>
              <a:ext uri="{FF2B5EF4-FFF2-40B4-BE49-F238E27FC236}">
                <a16:creationId xmlns:a16="http://schemas.microsoft.com/office/drawing/2014/main" id="{08E3714E-4FCA-47C6-D23D-443BEFA8F02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6423" t="7633" r="13284" b="4711"/>
          <a:stretch/>
        </p:blipFill>
        <p:spPr>
          <a:xfrm>
            <a:off x="3952052" y="3755935"/>
            <a:ext cx="3299901" cy="2881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1049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A0F777D-790C-3988-F4F3-FC6F7BA3A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結論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E637660-68E4-522E-2FD2-712B1DB56F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121408"/>
            <a:ext cx="10058400" cy="3030014"/>
          </a:xfrm>
        </p:spPr>
        <p:txBody>
          <a:bodyPr>
            <a:normAutofit/>
          </a:bodyPr>
          <a:lstStyle/>
          <a:p>
            <a:r>
              <a:rPr lang="zh-TW" altLang="en-US" dirty="0"/>
              <a:t>正確預測合理指法的機率隨音符事件的數量增加而提高。</a:t>
            </a:r>
            <a:endParaRPr lang="en-US" altLang="zh-TW" dirty="0"/>
          </a:p>
          <a:p>
            <a:r>
              <a:rPr lang="zh-TW" altLang="en-US" dirty="0"/>
              <a:t>指法預測錯誤時，對單一手指的錯誤預測數量隨著手指由內向外而遞減，即非慣用手指（如四指）的錯誤預測機率會較低。</a:t>
            </a:r>
            <a:endParaRPr lang="en-US" altLang="zh-TW" dirty="0"/>
          </a:p>
          <a:p>
            <a:r>
              <a:rPr lang="zh-TW" altLang="en-US" dirty="0"/>
              <a:t>指法預測錯誤時，與正確手指距離愈近，愈有可能被使用。</a:t>
            </a:r>
            <a:endParaRPr lang="en-US" altLang="zh-TW" dirty="0"/>
          </a:p>
          <a:p>
            <a:r>
              <a:rPr lang="zh-TW" altLang="en-US" dirty="0"/>
              <a:t>我們建立了針對單手與雙手的鋼琴指法標註模型，並找出了樂曲與指法之間的關聯性，其中使用完整樂曲測試時音符事件數量對結果的影響最明顯。</a:t>
            </a:r>
            <a:endParaRPr lang="en-US" altLang="zh-TW" dirty="0"/>
          </a:p>
          <a:p>
            <a:r>
              <a:rPr lang="zh-TW" altLang="en-US" dirty="0"/>
              <a:t>受限於資料集的不完整性與不正確性，模型的表現不盡理想；若想使用其它模型架構，會面臨資料缺失、格式不符等問題，例如規律的時間單位等。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1046F22-034E-8FAE-3B2A-10388DD4F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23</a:t>
            </a:fld>
            <a:endParaRPr lang="en-US" dirty="0"/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3AC2356B-978E-D6FF-FA9A-20EAE3FEFF57}"/>
              </a:ext>
            </a:extLst>
          </p:cNvPr>
          <p:cNvGrpSpPr/>
          <p:nvPr/>
        </p:nvGrpSpPr>
        <p:grpSpPr>
          <a:xfrm>
            <a:off x="9932895" y="842682"/>
            <a:ext cx="2259106" cy="735106"/>
            <a:chOff x="9932895" y="842682"/>
            <a:chExt cx="2259106" cy="735106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FFBFE01C-1E05-3126-7477-A359252876B2}"/>
                </a:ext>
              </a:extLst>
            </p:cNvPr>
            <p:cNvSpPr/>
            <p:nvPr/>
          </p:nvSpPr>
          <p:spPr>
            <a:xfrm>
              <a:off x="9932895" y="842682"/>
              <a:ext cx="2259106" cy="73510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63211F9B-E7F4-045D-B710-EBB57ACD02A2}"/>
                </a:ext>
              </a:extLst>
            </p:cNvPr>
            <p:cNvSpPr txBox="1"/>
            <p:nvPr/>
          </p:nvSpPr>
          <p:spPr>
            <a:xfrm>
              <a:off x="10408383" y="1010180"/>
              <a:ext cx="173018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000" dirty="0">
                  <a:solidFill>
                    <a:schemeClr val="bg1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</a:rPr>
                <a:t>Conclusion</a:t>
              </a:r>
              <a:endParaRPr lang="zh-TW" altLang="en-US" sz="2000" dirty="0">
                <a:solidFill>
                  <a:schemeClr val="bg1"/>
                </a:solidFill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903218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352FB6C-5005-E159-4696-D06804FE2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未來展望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D6B6A9A-20E5-441D-D778-3213FF9E98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121408"/>
            <a:ext cx="10241280" cy="4050792"/>
          </a:xfrm>
        </p:spPr>
        <p:txBody>
          <a:bodyPr/>
          <a:lstStyle/>
          <a:p>
            <a:r>
              <a:rPr lang="zh-TW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我們將使用</a:t>
            </a:r>
            <a:r>
              <a:rPr lang="en-US" altLang="zh-TW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Gan et al.</a:t>
            </a:r>
            <a:r>
              <a:rPr lang="zh-TW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新發表之資料集進行結合計算機視覺、虛擬實境與</a:t>
            </a:r>
            <a:r>
              <a:rPr lang="en-US" altLang="zh-TW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3D</a:t>
            </a:r>
            <a:r>
              <a:rPr lang="zh-TW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建模之研究。</a:t>
            </a:r>
            <a:endParaRPr lang="en-US" altLang="zh-TW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r>
              <a:rPr lang="en-US" altLang="zh-TW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Gan, Q., Wang, S., Wu, S., &amp; Zhu, J. (2024). PianoMotion10M: Dataset and Benchmark for Hand Motion Generation in Piano Performance. </a:t>
            </a:r>
            <a:r>
              <a:rPr lang="en-US" altLang="zh-TW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arXiv</a:t>
            </a:r>
            <a:r>
              <a:rPr lang="en-US" altLang="zh-TW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preprint arXiv:2406.09326</a:t>
            </a:r>
            <a:r>
              <a:rPr lang="en-US" altLang="zh-TW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ED58322-080C-A380-799B-98FEB4F4E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24</a:t>
            </a:fld>
            <a:endParaRPr 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7C6474D-6808-C677-4576-38E89592A2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4523" y="3624664"/>
            <a:ext cx="4550740" cy="2460244"/>
          </a:xfrm>
          <a:prstGeom prst="rect">
            <a:avLst/>
          </a:prstGeom>
        </p:spPr>
      </p:pic>
      <p:pic>
        <p:nvPicPr>
          <p:cNvPr id="1026" name="Picture 2" descr="framework">
            <a:extLst>
              <a:ext uri="{FF2B5EF4-FFF2-40B4-BE49-F238E27FC236}">
                <a16:creationId xmlns:a16="http://schemas.microsoft.com/office/drawing/2014/main" id="{2924DC65-976C-BC0D-37B5-9425643A45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170" y="3624664"/>
            <a:ext cx="5197983" cy="2460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群組 8">
            <a:extLst>
              <a:ext uri="{FF2B5EF4-FFF2-40B4-BE49-F238E27FC236}">
                <a16:creationId xmlns:a16="http://schemas.microsoft.com/office/drawing/2014/main" id="{F44AA616-86CA-DBE4-1B18-DE9D41B33AB0}"/>
              </a:ext>
            </a:extLst>
          </p:cNvPr>
          <p:cNvGrpSpPr/>
          <p:nvPr/>
        </p:nvGrpSpPr>
        <p:grpSpPr>
          <a:xfrm>
            <a:off x="10275683" y="842682"/>
            <a:ext cx="1916318" cy="735106"/>
            <a:chOff x="10275683" y="842682"/>
            <a:chExt cx="1916318" cy="735106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52A5825C-485B-7634-0179-DEBD44385D3F}"/>
                </a:ext>
              </a:extLst>
            </p:cNvPr>
            <p:cNvSpPr/>
            <p:nvPr/>
          </p:nvSpPr>
          <p:spPr>
            <a:xfrm>
              <a:off x="10275683" y="842682"/>
              <a:ext cx="1916318" cy="73510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7869E784-E5CF-F6A3-51E7-7B7B459C1915}"/>
                </a:ext>
              </a:extLst>
            </p:cNvPr>
            <p:cNvSpPr txBox="1"/>
            <p:nvPr/>
          </p:nvSpPr>
          <p:spPr>
            <a:xfrm>
              <a:off x="10408383" y="1010180"/>
              <a:ext cx="173018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000" dirty="0">
                  <a:solidFill>
                    <a:schemeClr val="bg1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</a:rPr>
                <a:t>Future Works</a:t>
              </a:r>
              <a:endParaRPr lang="zh-TW" altLang="en-US" sz="2000" dirty="0">
                <a:solidFill>
                  <a:schemeClr val="bg1"/>
                </a:solidFill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358164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89F7BA5C-025A-21AA-F7CF-CEF11572B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25</a:t>
            </a:fld>
            <a:endParaRPr lang="en-US" dirty="0"/>
          </a:p>
        </p:txBody>
      </p:sp>
      <p:sp>
        <p:nvSpPr>
          <p:cNvPr id="3" name="標題 1">
            <a:extLst>
              <a:ext uri="{FF2B5EF4-FFF2-40B4-BE49-F238E27FC236}">
                <a16:creationId xmlns:a16="http://schemas.microsoft.com/office/drawing/2014/main" id="{B51C7FE6-9730-4DB3-0500-3928667965A8}"/>
              </a:ext>
            </a:extLst>
          </p:cNvPr>
          <p:cNvSpPr txBox="1">
            <a:spLocks/>
          </p:cNvSpPr>
          <p:nvPr/>
        </p:nvSpPr>
        <p:spPr>
          <a:xfrm>
            <a:off x="5435281" y="3246898"/>
            <a:ext cx="1321438" cy="160934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/>
              <a:t>Q&amp;A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723871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DC92B51-DF39-2372-157A-2ECF6D09FB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3524" y="2624328"/>
            <a:ext cx="3044952" cy="1609344"/>
          </a:xfrm>
        </p:spPr>
        <p:txBody>
          <a:bodyPr/>
          <a:lstStyle/>
          <a:p>
            <a:r>
              <a:rPr lang="zh-TW" altLang="en-US" dirty="0"/>
              <a:t>感謝聆聽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8114057-29AF-6D38-284C-760B1C15D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548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8890876-07B2-61A2-62FD-9AACEB4D74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指法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A536936-D338-16CD-244B-BEF5A47E2D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7382" y="2121407"/>
            <a:ext cx="10058400" cy="4050792"/>
          </a:xfrm>
        </p:spPr>
        <p:txBody>
          <a:bodyPr/>
          <a:lstStyle/>
          <a:p>
            <a:r>
              <a:rPr lang="zh-TW" altLang="en-US" dirty="0"/>
              <a:t>定義：演奏樂器時建議使用的手指及其位置。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CED6C9D-9BE0-64F8-A6CF-26418C2EFD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</a:t>
            </a:fld>
            <a:endParaRPr 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2AD2E394-11F2-1184-39A4-BA161100B6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5865" y="2938929"/>
            <a:ext cx="5037257" cy="2415749"/>
          </a:xfrm>
          <a:prstGeom prst="rect">
            <a:avLst/>
          </a:prstGeom>
        </p:spPr>
      </p:pic>
      <p:pic>
        <p:nvPicPr>
          <p:cNvPr id="1026" name="Picture 2" descr="Finger Numbers for playing the piano">
            <a:extLst>
              <a:ext uri="{FF2B5EF4-FFF2-40B4-BE49-F238E27FC236}">
                <a16:creationId xmlns:a16="http://schemas.microsoft.com/office/drawing/2014/main" id="{90E34278-095A-1827-E660-A308313398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39"/>
          <a:stretch/>
        </p:blipFill>
        <p:spPr bwMode="auto">
          <a:xfrm>
            <a:off x="7218830" y="2938929"/>
            <a:ext cx="3260912" cy="1964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633A9D96-48C4-B9B4-9EED-E42F297E14DE}"/>
              </a:ext>
            </a:extLst>
          </p:cNvPr>
          <p:cNvSpPr txBox="1"/>
          <p:nvPr/>
        </p:nvSpPr>
        <p:spPr>
          <a:xfrm>
            <a:off x="1165865" y="5495365"/>
            <a:ext cx="4275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Chopin: Ballade No.4 in F minor, Op.52</a:t>
            </a:r>
            <a:endParaRPr lang="zh-TW" altLang="en-US" dirty="0"/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3A0BA900-024A-71CC-8866-D1652AB52209}"/>
              </a:ext>
            </a:extLst>
          </p:cNvPr>
          <p:cNvSpPr/>
          <p:nvPr/>
        </p:nvSpPr>
        <p:spPr>
          <a:xfrm rot="21083645">
            <a:off x="2142564" y="3173506"/>
            <a:ext cx="1631577" cy="369332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A3704F3-4718-1431-EC8C-9AE61DC559C1}"/>
              </a:ext>
            </a:extLst>
          </p:cNvPr>
          <p:cNvSpPr/>
          <p:nvPr/>
        </p:nvSpPr>
        <p:spPr>
          <a:xfrm>
            <a:off x="2707341" y="4954351"/>
            <a:ext cx="215153" cy="206188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360624D8-143A-5D95-7B07-04671918B148}"/>
              </a:ext>
            </a:extLst>
          </p:cNvPr>
          <p:cNvSpPr/>
          <p:nvPr/>
        </p:nvSpPr>
        <p:spPr>
          <a:xfrm>
            <a:off x="3469340" y="4146803"/>
            <a:ext cx="215153" cy="206188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CA9491F6-C602-BFC1-98A7-0E60F34C04BF}"/>
              </a:ext>
            </a:extLst>
          </p:cNvPr>
          <p:cNvSpPr/>
          <p:nvPr/>
        </p:nvSpPr>
        <p:spPr>
          <a:xfrm>
            <a:off x="3925468" y="4116316"/>
            <a:ext cx="215153" cy="206188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橢圓 13">
            <a:extLst>
              <a:ext uri="{FF2B5EF4-FFF2-40B4-BE49-F238E27FC236}">
                <a16:creationId xmlns:a16="http://schemas.microsoft.com/office/drawing/2014/main" id="{6FF455DE-10B2-379F-8994-86629256EF92}"/>
              </a:ext>
            </a:extLst>
          </p:cNvPr>
          <p:cNvSpPr/>
          <p:nvPr/>
        </p:nvSpPr>
        <p:spPr>
          <a:xfrm>
            <a:off x="4796118" y="4434398"/>
            <a:ext cx="215153" cy="206188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橢圓 14">
            <a:extLst>
              <a:ext uri="{FF2B5EF4-FFF2-40B4-BE49-F238E27FC236}">
                <a16:creationId xmlns:a16="http://schemas.microsoft.com/office/drawing/2014/main" id="{24CE904A-350C-BABF-063D-EB012757A5B4}"/>
              </a:ext>
            </a:extLst>
          </p:cNvPr>
          <p:cNvSpPr/>
          <p:nvPr/>
        </p:nvSpPr>
        <p:spPr>
          <a:xfrm>
            <a:off x="5266537" y="4352991"/>
            <a:ext cx="215153" cy="206188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箭號: 向右 15">
            <a:extLst>
              <a:ext uri="{FF2B5EF4-FFF2-40B4-BE49-F238E27FC236}">
                <a16:creationId xmlns:a16="http://schemas.microsoft.com/office/drawing/2014/main" id="{AB2CD99D-5600-1DEA-9F4F-B012EAE13D55}"/>
              </a:ext>
            </a:extLst>
          </p:cNvPr>
          <p:cNvSpPr/>
          <p:nvPr/>
        </p:nvSpPr>
        <p:spPr>
          <a:xfrm>
            <a:off x="6444096" y="3878751"/>
            <a:ext cx="699247" cy="475130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E1B40438-DE79-D0D4-C1B0-6D0D5E9B8A16}"/>
              </a:ext>
            </a:extLst>
          </p:cNvPr>
          <p:cNvSpPr txBox="1"/>
          <p:nvPr/>
        </p:nvSpPr>
        <p:spPr>
          <a:xfrm>
            <a:off x="7485712" y="5484083"/>
            <a:ext cx="2727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鋼琴樂譜上對手指的編碼</a:t>
            </a:r>
          </a:p>
        </p:txBody>
      </p:sp>
      <p:grpSp>
        <p:nvGrpSpPr>
          <p:cNvPr id="19" name="群組 18">
            <a:extLst>
              <a:ext uri="{FF2B5EF4-FFF2-40B4-BE49-F238E27FC236}">
                <a16:creationId xmlns:a16="http://schemas.microsoft.com/office/drawing/2014/main" id="{91AC61EF-5910-695B-F6FD-35A65666810B}"/>
              </a:ext>
            </a:extLst>
          </p:cNvPr>
          <p:cNvGrpSpPr/>
          <p:nvPr/>
        </p:nvGrpSpPr>
        <p:grpSpPr>
          <a:xfrm>
            <a:off x="9932895" y="842682"/>
            <a:ext cx="2259106" cy="735106"/>
            <a:chOff x="9932895" y="842682"/>
            <a:chExt cx="2259106" cy="735106"/>
          </a:xfrm>
        </p:grpSpPr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D16A02F4-E521-5B0D-8791-6927596DC79D}"/>
                </a:ext>
              </a:extLst>
            </p:cNvPr>
            <p:cNvSpPr/>
            <p:nvPr/>
          </p:nvSpPr>
          <p:spPr>
            <a:xfrm>
              <a:off x="9932895" y="842682"/>
              <a:ext cx="2259106" cy="73510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" name="文字方塊 20">
              <a:extLst>
                <a:ext uri="{FF2B5EF4-FFF2-40B4-BE49-F238E27FC236}">
                  <a16:creationId xmlns:a16="http://schemas.microsoft.com/office/drawing/2014/main" id="{DBCA98DE-5EE4-2FD5-1BF8-5218097786DE}"/>
                </a:ext>
              </a:extLst>
            </p:cNvPr>
            <p:cNvSpPr txBox="1"/>
            <p:nvPr/>
          </p:nvSpPr>
          <p:spPr>
            <a:xfrm>
              <a:off x="10201836" y="1023531"/>
              <a:ext cx="17212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000" dirty="0">
                  <a:solidFill>
                    <a:schemeClr val="bg1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</a:rPr>
                <a:t>Introduction</a:t>
              </a:r>
              <a:endParaRPr lang="zh-TW" altLang="en-US" sz="2000" dirty="0">
                <a:solidFill>
                  <a:schemeClr val="bg1"/>
                </a:solidFill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722668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5183345-732C-98D3-E660-A03D5770F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MIDI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41F7EDC-F111-5918-3031-18B5FC3B57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Musical Instrument Digital Interface</a:t>
            </a:r>
            <a:r>
              <a:rPr lang="zh-TW" altLang="en-US" dirty="0"/>
              <a:t> </a:t>
            </a:r>
            <a:r>
              <a:rPr lang="en-US" altLang="zh-TW" dirty="0"/>
              <a:t>/</a:t>
            </a:r>
            <a:r>
              <a:rPr lang="zh-TW" altLang="en-US" dirty="0"/>
              <a:t> 音樂數位介面，一種為電子樂器定義各種音符、彈奏訊號等資料的通訊協定。</a:t>
            </a:r>
            <a:endParaRPr lang="en-US" altLang="zh-TW" dirty="0"/>
          </a:p>
          <a:p>
            <a:r>
              <a:rPr lang="en-US" altLang="zh-TW" dirty="0"/>
              <a:t>MIDI</a:t>
            </a:r>
            <a:r>
              <a:rPr lang="zh-TW" altLang="en-US" dirty="0"/>
              <a:t>檔案：不儲存聲音，僅儲存資料。</a:t>
            </a:r>
            <a:endParaRPr lang="en-US" altLang="zh-TW" dirty="0"/>
          </a:p>
          <a:p>
            <a:r>
              <a:rPr lang="zh-TW" altLang="en-US" dirty="0"/>
              <a:t>音符事件：</a:t>
            </a:r>
            <a:r>
              <a:rPr lang="en-US" altLang="zh-TW" dirty="0"/>
              <a:t>MIDI</a:t>
            </a:r>
            <a:r>
              <a:rPr lang="zh-TW" altLang="en-US" dirty="0"/>
              <a:t>協定中每個音符所對應的資料之統稱，即每個音符都有對應的一個音符事件，包含此音符的力度、音高等特徵，為本專題自行定義之名詞。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FF427C1-A2C4-48BE-6730-662B0967C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</a:t>
            </a:fld>
            <a:endParaRPr lang="en-US" dirty="0"/>
          </a:p>
        </p:txBody>
      </p:sp>
      <p:grpSp>
        <p:nvGrpSpPr>
          <p:cNvPr id="39" name="群組 38">
            <a:extLst>
              <a:ext uri="{FF2B5EF4-FFF2-40B4-BE49-F238E27FC236}">
                <a16:creationId xmlns:a16="http://schemas.microsoft.com/office/drawing/2014/main" id="{233722AB-E12E-7D1A-E067-17CD261C5103}"/>
              </a:ext>
            </a:extLst>
          </p:cNvPr>
          <p:cNvGrpSpPr/>
          <p:nvPr/>
        </p:nvGrpSpPr>
        <p:grpSpPr>
          <a:xfrm>
            <a:off x="1670296" y="4098590"/>
            <a:ext cx="8444753" cy="2296168"/>
            <a:chOff x="2205318" y="3505200"/>
            <a:chExt cx="8444753" cy="2296168"/>
          </a:xfrm>
        </p:grpSpPr>
        <p:pic>
          <p:nvPicPr>
            <p:cNvPr id="9" name="圖形 8" descr="宣紙 以實心填滿">
              <a:extLst>
                <a:ext uri="{FF2B5EF4-FFF2-40B4-BE49-F238E27FC236}">
                  <a16:creationId xmlns:a16="http://schemas.microsoft.com/office/drawing/2014/main" id="{05E74D32-7009-FE54-F70B-F3015D3AF69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341469" y="4146804"/>
              <a:ext cx="914400" cy="914400"/>
            </a:xfrm>
            <a:prstGeom prst="rect">
              <a:avLst/>
            </a:prstGeom>
          </p:spPr>
        </p:pic>
        <p:sp>
          <p:nvSpPr>
            <p:cNvPr id="10" name="文字方塊 9">
              <a:extLst>
                <a:ext uri="{FF2B5EF4-FFF2-40B4-BE49-F238E27FC236}">
                  <a16:creationId xmlns:a16="http://schemas.microsoft.com/office/drawing/2014/main" id="{ED0F5A2A-6FDA-0453-6A7E-99E307FBDF8A}"/>
                </a:ext>
              </a:extLst>
            </p:cNvPr>
            <p:cNvSpPr txBox="1"/>
            <p:nvPr/>
          </p:nvSpPr>
          <p:spPr>
            <a:xfrm>
              <a:off x="2205318" y="5247370"/>
              <a:ext cx="13447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/>
                <a:t>MIDI</a:t>
              </a:r>
              <a:r>
                <a:rPr lang="zh-TW" altLang="en-US" dirty="0"/>
                <a:t> </a:t>
              </a:r>
              <a:r>
                <a:rPr lang="en-US" altLang="zh-TW" dirty="0"/>
                <a:t>file</a:t>
              </a:r>
              <a:endParaRPr lang="zh-TW" altLang="en-US" dirty="0"/>
            </a:p>
          </p:txBody>
        </p:sp>
        <p:cxnSp>
          <p:nvCxnSpPr>
            <p:cNvPr id="12" name="直線接點 11">
              <a:extLst>
                <a:ext uri="{FF2B5EF4-FFF2-40B4-BE49-F238E27FC236}">
                  <a16:creationId xmlns:a16="http://schemas.microsoft.com/office/drawing/2014/main" id="{57215834-E73D-626E-44A4-5F1395856A45}"/>
                </a:ext>
              </a:extLst>
            </p:cNvPr>
            <p:cNvCxnSpPr/>
            <p:nvPr/>
          </p:nvCxnSpPr>
          <p:spPr>
            <a:xfrm>
              <a:off x="3092824" y="4688541"/>
              <a:ext cx="3245223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接點 19">
              <a:extLst>
                <a:ext uri="{FF2B5EF4-FFF2-40B4-BE49-F238E27FC236}">
                  <a16:creationId xmlns:a16="http://schemas.microsoft.com/office/drawing/2014/main" id="{3B61A584-43E4-B3AA-4860-B1BE5B95BC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92824" y="3774140"/>
              <a:ext cx="3245223" cy="91440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線接點 23">
              <a:extLst>
                <a:ext uri="{FF2B5EF4-FFF2-40B4-BE49-F238E27FC236}">
                  <a16:creationId xmlns:a16="http://schemas.microsoft.com/office/drawing/2014/main" id="{BAF64D4D-82E5-A621-3F69-D53033D88214}"/>
                </a:ext>
              </a:extLst>
            </p:cNvPr>
            <p:cNvCxnSpPr>
              <a:cxnSpLocks/>
            </p:cNvCxnSpPr>
            <p:nvPr/>
          </p:nvCxnSpPr>
          <p:spPr>
            <a:xfrm>
              <a:off x="3092824" y="4688541"/>
              <a:ext cx="3245223" cy="9144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線接點 27">
              <a:extLst>
                <a:ext uri="{FF2B5EF4-FFF2-40B4-BE49-F238E27FC236}">
                  <a16:creationId xmlns:a16="http://schemas.microsoft.com/office/drawing/2014/main" id="{7B64AEB5-ABA7-B8B0-E7C6-DAE3D32BA26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92824" y="4213412"/>
              <a:ext cx="3245223" cy="47512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線接點 30">
              <a:extLst>
                <a:ext uri="{FF2B5EF4-FFF2-40B4-BE49-F238E27FC236}">
                  <a16:creationId xmlns:a16="http://schemas.microsoft.com/office/drawing/2014/main" id="{6A28E21F-29EC-8136-06F6-BFF565EDDBE1}"/>
                </a:ext>
              </a:extLst>
            </p:cNvPr>
            <p:cNvCxnSpPr>
              <a:cxnSpLocks/>
            </p:cNvCxnSpPr>
            <p:nvPr/>
          </p:nvCxnSpPr>
          <p:spPr>
            <a:xfrm>
              <a:off x="3030071" y="4688540"/>
              <a:ext cx="3307976" cy="52506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文字方塊 33">
              <a:extLst>
                <a:ext uri="{FF2B5EF4-FFF2-40B4-BE49-F238E27FC236}">
                  <a16:creationId xmlns:a16="http://schemas.microsoft.com/office/drawing/2014/main" id="{4205A518-0CE7-8BDA-B220-EB0D45BA29CF}"/>
                </a:ext>
              </a:extLst>
            </p:cNvPr>
            <p:cNvSpPr txBox="1"/>
            <p:nvPr/>
          </p:nvSpPr>
          <p:spPr>
            <a:xfrm>
              <a:off x="6445624" y="3505200"/>
              <a:ext cx="23308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/>
                <a:t>MIDI</a:t>
              </a:r>
              <a:r>
                <a:rPr lang="zh-TW" altLang="en-US" dirty="0"/>
                <a:t> </a:t>
              </a:r>
              <a:r>
                <a:rPr lang="en-US" altLang="zh-TW" dirty="0"/>
                <a:t>number</a:t>
              </a:r>
              <a:r>
                <a:rPr lang="zh-TW" altLang="en-US" dirty="0"/>
                <a:t> </a:t>
              </a:r>
              <a:r>
                <a:rPr lang="en-US" altLang="zh-TW" dirty="0"/>
                <a:t>:</a:t>
              </a:r>
              <a:r>
                <a:rPr lang="zh-TW" altLang="en-US" dirty="0"/>
                <a:t> 音高</a:t>
              </a:r>
            </a:p>
          </p:txBody>
        </p:sp>
        <p:sp>
          <p:nvSpPr>
            <p:cNvPr id="35" name="文字方塊 34">
              <a:extLst>
                <a:ext uri="{FF2B5EF4-FFF2-40B4-BE49-F238E27FC236}">
                  <a16:creationId xmlns:a16="http://schemas.microsoft.com/office/drawing/2014/main" id="{1E68A20E-45A7-1A14-B1F3-0D7276A40935}"/>
                </a:ext>
              </a:extLst>
            </p:cNvPr>
            <p:cNvSpPr txBox="1"/>
            <p:nvPr/>
          </p:nvSpPr>
          <p:spPr>
            <a:xfrm>
              <a:off x="6445623" y="4028746"/>
              <a:ext cx="37203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/>
                <a:t>Note on / off</a:t>
              </a:r>
              <a:r>
                <a:rPr lang="zh-TW" altLang="en-US" dirty="0"/>
                <a:t> </a:t>
              </a:r>
              <a:r>
                <a:rPr lang="en-US" altLang="zh-TW" dirty="0"/>
                <a:t>:</a:t>
              </a:r>
              <a:r>
                <a:rPr lang="zh-TW" altLang="en-US" dirty="0"/>
                <a:t> 音符起始 </a:t>
              </a:r>
              <a:r>
                <a:rPr lang="en-US" altLang="zh-TW" dirty="0"/>
                <a:t>/ </a:t>
              </a:r>
              <a:r>
                <a:rPr lang="zh-TW" altLang="en-US" dirty="0"/>
                <a:t>結束時間</a:t>
              </a:r>
            </a:p>
          </p:txBody>
        </p:sp>
        <p:sp>
          <p:nvSpPr>
            <p:cNvPr id="36" name="文字方塊 35">
              <a:extLst>
                <a:ext uri="{FF2B5EF4-FFF2-40B4-BE49-F238E27FC236}">
                  <a16:creationId xmlns:a16="http://schemas.microsoft.com/office/drawing/2014/main" id="{6C466F01-81C2-D9D5-8FC3-0AB11F6B17CB}"/>
                </a:ext>
              </a:extLst>
            </p:cNvPr>
            <p:cNvSpPr txBox="1"/>
            <p:nvPr/>
          </p:nvSpPr>
          <p:spPr>
            <a:xfrm>
              <a:off x="6445623" y="4539735"/>
              <a:ext cx="42044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/>
                <a:t>Velocity on / off</a:t>
              </a:r>
              <a:r>
                <a:rPr lang="zh-TW" altLang="en-US" dirty="0"/>
                <a:t> </a:t>
              </a:r>
              <a:r>
                <a:rPr lang="en-US" altLang="zh-TW" dirty="0"/>
                <a:t>:</a:t>
              </a:r>
              <a:r>
                <a:rPr lang="zh-TW" altLang="en-US" dirty="0"/>
                <a:t> 音符起始 </a:t>
              </a:r>
              <a:r>
                <a:rPr lang="en-US" altLang="zh-TW" dirty="0"/>
                <a:t>/ </a:t>
              </a:r>
              <a:r>
                <a:rPr lang="zh-TW" altLang="en-US" dirty="0"/>
                <a:t>結束力度</a:t>
              </a:r>
            </a:p>
          </p:txBody>
        </p:sp>
        <p:sp>
          <p:nvSpPr>
            <p:cNvPr id="37" name="文字方塊 36">
              <a:extLst>
                <a:ext uri="{FF2B5EF4-FFF2-40B4-BE49-F238E27FC236}">
                  <a16:creationId xmlns:a16="http://schemas.microsoft.com/office/drawing/2014/main" id="{71E9CCEA-7F65-0A44-DC0A-A325ACEACAA4}"/>
                </a:ext>
              </a:extLst>
            </p:cNvPr>
            <p:cNvSpPr txBox="1"/>
            <p:nvPr/>
          </p:nvSpPr>
          <p:spPr>
            <a:xfrm>
              <a:off x="6445623" y="4991745"/>
              <a:ext cx="42044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/>
                <a:t>Program change events</a:t>
              </a:r>
              <a:r>
                <a:rPr lang="zh-TW" altLang="en-US" dirty="0"/>
                <a:t> </a:t>
              </a:r>
              <a:r>
                <a:rPr lang="en-US" altLang="zh-TW" dirty="0"/>
                <a:t>:</a:t>
              </a:r>
              <a:r>
                <a:rPr lang="zh-TW" altLang="en-US" dirty="0"/>
                <a:t> 音色轉換事件</a:t>
              </a:r>
            </a:p>
          </p:txBody>
        </p:sp>
        <p:sp>
          <p:nvSpPr>
            <p:cNvPr id="38" name="文字方塊 37">
              <a:extLst>
                <a:ext uri="{FF2B5EF4-FFF2-40B4-BE49-F238E27FC236}">
                  <a16:creationId xmlns:a16="http://schemas.microsoft.com/office/drawing/2014/main" id="{C49A560C-8B14-AD5C-5474-141E060ED15F}"/>
                </a:ext>
              </a:extLst>
            </p:cNvPr>
            <p:cNvSpPr txBox="1"/>
            <p:nvPr/>
          </p:nvSpPr>
          <p:spPr>
            <a:xfrm>
              <a:off x="6445623" y="5432036"/>
              <a:ext cx="42044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/>
                <a:t>…</a:t>
              </a:r>
              <a:endParaRPr lang="zh-TW" altLang="en-US" dirty="0"/>
            </a:p>
          </p:txBody>
        </p:sp>
      </p:grpSp>
      <p:grpSp>
        <p:nvGrpSpPr>
          <p:cNvPr id="40" name="群組 39">
            <a:extLst>
              <a:ext uri="{FF2B5EF4-FFF2-40B4-BE49-F238E27FC236}">
                <a16:creationId xmlns:a16="http://schemas.microsoft.com/office/drawing/2014/main" id="{7FE92B8E-0267-13BF-A8CA-4B07CDDAB163}"/>
              </a:ext>
            </a:extLst>
          </p:cNvPr>
          <p:cNvGrpSpPr/>
          <p:nvPr/>
        </p:nvGrpSpPr>
        <p:grpSpPr>
          <a:xfrm>
            <a:off x="9932895" y="842682"/>
            <a:ext cx="2259106" cy="735106"/>
            <a:chOff x="9932895" y="842682"/>
            <a:chExt cx="2259106" cy="735106"/>
          </a:xfrm>
        </p:grpSpPr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EB9E06EC-0D13-24BE-57FF-ECDC407C52D4}"/>
                </a:ext>
              </a:extLst>
            </p:cNvPr>
            <p:cNvSpPr/>
            <p:nvPr/>
          </p:nvSpPr>
          <p:spPr>
            <a:xfrm>
              <a:off x="9932895" y="842682"/>
              <a:ext cx="2259106" cy="73510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2" name="文字方塊 41">
              <a:extLst>
                <a:ext uri="{FF2B5EF4-FFF2-40B4-BE49-F238E27FC236}">
                  <a16:creationId xmlns:a16="http://schemas.microsoft.com/office/drawing/2014/main" id="{2637AB66-2542-B85A-F6E2-DF7D5A075BA9}"/>
                </a:ext>
              </a:extLst>
            </p:cNvPr>
            <p:cNvSpPr txBox="1"/>
            <p:nvPr/>
          </p:nvSpPr>
          <p:spPr>
            <a:xfrm>
              <a:off x="10201836" y="1023531"/>
              <a:ext cx="17212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000" dirty="0">
                  <a:solidFill>
                    <a:schemeClr val="bg1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</a:rPr>
                <a:t>Introduction</a:t>
              </a:r>
              <a:endParaRPr lang="zh-TW" altLang="en-US" sz="2000" dirty="0">
                <a:solidFill>
                  <a:schemeClr val="bg1"/>
                </a:solidFill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175345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8F87584-49B5-C0A3-AF94-DE9029F6B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研究動機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EFFD993-D5A5-C0E1-6F5E-51393BC203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希望能夠使用自定義的人物模型產生與鋼琴樂曲對應的手部動作。</a:t>
            </a:r>
            <a:endParaRPr lang="en-US" altLang="zh-TW" dirty="0"/>
          </a:p>
          <a:p>
            <a:r>
              <a:rPr lang="zh-TW" altLang="en-US" dirty="0"/>
              <a:t>需要一套機制將手指動作由樂曲的</a:t>
            </a:r>
            <a:r>
              <a:rPr lang="en-US" altLang="zh-TW" dirty="0"/>
              <a:t>MIDI</a:t>
            </a:r>
            <a:r>
              <a:rPr lang="zh-TW" altLang="en-US" dirty="0"/>
              <a:t>檔案自動產生，也就是指法的自動標註。</a:t>
            </a:r>
            <a:endParaRPr lang="en-US" altLang="zh-TW" dirty="0"/>
          </a:p>
          <a:p>
            <a:r>
              <a:rPr lang="zh-TW" altLang="en-US" dirty="0"/>
              <a:t>曾經有軟體</a:t>
            </a:r>
            <a:r>
              <a:rPr lang="en-US" altLang="zh-TW" dirty="0"/>
              <a:t>”Concert Creator”</a:t>
            </a:r>
            <a:r>
              <a:rPr lang="zh-TW" altLang="en-US" dirty="0"/>
              <a:t>可使用，但已於</a:t>
            </a:r>
            <a:r>
              <a:rPr lang="en-US" altLang="zh-TW" dirty="0"/>
              <a:t>2022/06/03</a:t>
            </a:r>
            <a:r>
              <a:rPr lang="zh-TW" altLang="en-US" dirty="0"/>
              <a:t>關閉服務。</a:t>
            </a:r>
            <a:endParaRPr lang="en-US" altLang="zh-TW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ABF145F-62A6-65D6-88E5-355BED90E8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</a:t>
            </a:fld>
            <a:endParaRPr 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7A86341E-7E38-8715-B93E-EEAEDFA6E1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529" y="3774734"/>
            <a:ext cx="4700469" cy="2598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群組 9">
            <a:extLst>
              <a:ext uri="{FF2B5EF4-FFF2-40B4-BE49-F238E27FC236}">
                <a16:creationId xmlns:a16="http://schemas.microsoft.com/office/drawing/2014/main" id="{5EC4F815-C814-039D-7330-CB644548C4EC}"/>
              </a:ext>
            </a:extLst>
          </p:cNvPr>
          <p:cNvGrpSpPr/>
          <p:nvPr/>
        </p:nvGrpSpPr>
        <p:grpSpPr>
          <a:xfrm>
            <a:off x="9932895" y="842682"/>
            <a:ext cx="2259106" cy="735106"/>
            <a:chOff x="9932895" y="842682"/>
            <a:chExt cx="2259106" cy="735106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05BE8CD5-6D2E-C4C9-558C-CC852EC349D2}"/>
                </a:ext>
              </a:extLst>
            </p:cNvPr>
            <p:cNvSpPr/>
            <p:nvPr/>
          </p:nvSpPr>
          <p:spPr>
            <a:xfrm>
              <a:off x="9932895" y="842682"/>
              <a:ext cx="2259106" cy="73510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文字方塊 11">
              <a:extLst>
                <a:ext uri="{FF2B5EF4-FFF2-40B4-BE49-F238E27FC236}">
                  <a16:creationId xmlns:a16="http://schemas.microsoft.com/office/drawing/2014/main" id="{6E2C604E-7E8D-4353-7FA4-624F35D886A6}"/>
                </a:ext>
              </a:extLst>
            </p:cNvPr>
            <p:cNvSpPr txBox="1"/>
            <p:nvPr/>
          </p:nvSpPr>
          <p:spPr>
            <a:xfrm>
              <a:off x="10201836" y="1023531"/>
              <a:ext cx="17212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000" dirty="0">
                  <a:solidFill>
                    <a:schemeClr val="bg1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</a:rPr>
                <a:t>Introduction</a:t>
              </a:r>
              <a:endParaRPr lang="zh-TW" altLang="en-US" sz="2000" dirty="0">
                <a:solidFill>
                  <a:schemeClr val="bg1"/>
                </a:solidFill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pic>
        <p:nvPicPr>
          <p:cNvPr id="8" name="圖片 7">
            <a:extLst>
              <a:ext uri="{FF2B5EF4-FFF2-40B4-BE49-F238E27FC236}">
                <a16:creationId xmlns:a16="http://schemas.microsoft.com/office/drawing/2014/main" id="{16BD98FE-B0B1-2779-6D28-D16459B73F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1656" y="3780047"/>
            <a:ext cx="5109495" cy="2593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6734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群組 19">
            <a:extLst>
              <a:ext uri="{FF2B5EF4-FFF2-40B4-BE49-F238E27FC236}">
                <a16:creationId xmlns:a16="http://schemas.microsoft.com/office/drawing/2014/main" id="{DABF6F36-348C-ED36-340E-A01EDB254701}"/>
              </a:ext>
            </a:extLst>
          </p:cNvPr>
          <p:cNvGrpSpPr/>
          <p:nvPr/>
        </p:nvGrpSpPr>
        <p:grpSpPr>
          <a:xfrm>
            <a:off x="9932895" y="842682"/>
            <a:ext cx="2259106" cy="735106"/>
            <a:chOff x="9932895" y="842682"/>
            <a:chExt cx="2259106" cy="735106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46FEBE6C-0822-443E-755E-F2FFB4876E75}"/>
                </a:ext>
              </a:extLst>
            </p:cNvPr>
            <p:cNvSpPr/>
            <p:nvPr/>
          </p:nvSpPr>
          <p:spPr>
            <a:xfrm>
              <a:off x="9932895" y="842682"/>
              <a:ext cx="2259106" cy="73510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文字方塊 21">
              <a:extLst>
                <a:ext uri="{FF2B5EF4-FFF2-40B4-BE49-F238E27FC236}">
                  <a16:creationId xmlns:a16="http://schemas.microsoft.com/office/drawing/2014/main" id="{30F832B1-9A1E-361D-B76D-580703EB90F4}"/>
                </a:ext>
              </a:extLst>
            </p:cNvPr>
            <p:cNvSpPr txBox="1"/>
            <p:nvPr/>
          </p:nvSpPr>
          <p:spPr>
            <a:xfrm>
              <a:off x="10201836" y="1023531"/>
              <a:ext cx="17212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000" dirty="0">
                  <a:solidFill>
                    <a:schemeClr val="bg1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</a:rPr>
                <a:t>Introduction</a:t>
              </a:r>
              <a:endParaRPr lang="zh-TW" altLang="en-US" sz="2000" dirty="0">
                <a:solidFill>
                  <a:schemeClr val="bg1"/>
                </a:solidFill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9D9552DE-EC3E-2B8B-5BD4-A1D973C05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研究目的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AE332F8-7E6C-5F31-610B-331A2BE871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使用製譜軟體</a:t>
            </a:r>
            <a:r>
              <a:rPr lang="en-US" altLang="zh-TW" dirty="0" err="1"/>
              <a:t>MuseScore</a:t>
            </a:r>
            <a:r>
              <a:rPr lang="zh-TW" altLang="en-US" dirty="0"/>
              <a:t>產生之鋼琴獨奏樂曲</a:t>
            </a:r>
            <a:r>
              <a:rPr lang="en-US" altLang="zh-TW" dirty="0"/>
              <a:t>MIDI</a:t>
            </a:r>
            <a:r>
              <a:rPr lang="zh-TW" altLang="en-US" dirty="0"/>
              <a:t>檔案，透過機器學習得出能標計符合人體工學之合理鋼琴指法，以開發開源的</a:t>
            </a:r>
            <a:r>
              <a:rPr lang="en-US" altLang="zh-TW" dirty="0"/>
              <a:t>Concert Creator</a:t>
            </a:r>
            <a:r>
              <a:rPr lang="zh-TW" altLang="en-US" dirty="0"/>
              <a:t>。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A410F1B-C8E2-473D-AFA5-DF676EB48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6</a:t>
            </a:fld>
            <a:endParaRPr lang="en-US" dirty="0"/>
          </a:p>
        </p:txBody>
      </p:sp>
      <p:grpSp>
        <p:nvGrpSpPr>
          <p:cNvPr id="19" name="群組 18">
            <a:extLst>
              <a:ext uri="{FF2B5EF4-FFF2-40B4-BE49-F238E27FC236}">
                <a16:creationId xmlns:a16="http://schemas.microsoft.com/office/drawing/2014/main" id="{79FFC3E8-B0BD-33A4-9E72-E76E4435813F}"/>
              </a:ext>
            </a:extLst>
          </p:cNvPr>
          <p:cNvGrpSpPr/>
          <p:nvPr/>
        </p:nvGrpSpPr>
        <p:grpSpPr>
          <a:xfrm>
            <a:off x="1296835" y="2837254"/>
            <a:ext cx="9328269" cy="3675784"/>
            <a:chOff x="1296835" y="2837254"/>
            <a:chExt cx="9328269" cy="3675784"/>
          </a:xfrm>
        </p:grpSpPr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4CB9EB27-6B46-5184-053A-90A6A777831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96835" y="2881445"/>
              <a:ext cx="3006224" cy="1648169"/>
            </a:xfrm>
            <a:prstGeom prst="rect">
              <a:avLst/>
            </a:prstGeom>
          </p:spPr>
        </p:pic>
        <p:pic>
          <p:nvPicPr>
            <p:cNvPr id="7" name="圖形 6" descr="宣紙 以實心填滿">
              <a:extLst>
                <a:ext uri="{FF2B5EF4-FFF2-40B4-BE49-F238E27FC236}">
                  <a16:creationId xmlns:a16="http://schemas.microsoft.com/office/drawing/2014/main" id="{C286AC23-91B2-159F-CA16-3237066C4D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274460" y="4987552"/>
              <a:ext cx="914400" cy="914400"/>
            </a:xfrm>
            <a:prstGeom prst="rect">
              <a:avLst/>
            </a:prstGeom>
          </p:spPr>
        </p:pic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76254D31-D682-1915-428B-2A17C2C70C2F}"/>
                </a:ext>
              </a:extLst>
            </p:cNvPr>
            <p:cNvSpPr txBox="1"/>
            <p:nvPr/>
          </p:nvSpPr>
          <p:spPr>
            <a:xfrm>
              <a:off x="4138309" y="6088118"/>
              <a:ext cx="11474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/>
                <a:t>MIDI</a:t>
              </a:r>
              <a:r>
                <a:rPr lang="zh-TW" altLang="en-US" dirty="0"/>
                <a:t> </a:t>
              </a:r>
              <a:r>
                <a:rPr lang="en-US" altLang="zh-TW" dirty="0"/>
                <a:t>file</a:t>
              </a:r>
              <a:endParaRPr lang="zh-TW" altLang="en-US" dirty="0"/>
            </a:p>
          </p:txBody>
        </p:sp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47F20B64-D0D3-7225-C0E4-DFB46E6C262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6897" t="1460" r="4586" b="1917"/>
            <a:stretch/>
          </p:blipFill>
          <p:spPr>
            <a:xfrm>
              <a:off x="7560452" y="2837254"/>
              <a:ext cx="3064652" cy="1692360"/>
            </a:xfrm>
            <a:prstGeom prst="rect">
              <a:avLst/>
            </a:prstGeom>
          </p:spPr>
        </p:pic>
        <p:sp>
          <p:nvSpPr>
            <p:cNvPr id="11" name="文字方塊 10">
              <a:extLst>
                <a:ext uri="{FF2B5EF4-FFF2-40B4-BE49-F238E27FC236}">
                  <a16:creationId xmlns:a16="http://schemas.microsoft.com/office/drawing/2014/main" id="{29884A65-E7FF-1A0C-AE36-760E38E138F2}"/>
                </a:ext>
              </a:extLst>
            </p:cNvPr>
            <p:cNvSpPr txBox="1"/>
            <p:nvPr/>
          </p:nvSpPr>
          <p:spPr>
            <a:xfrm>
              <a:off x="2030551" y="4621430"/>
              <a:ext cx="13447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 err="1"/>
                <a:t>MuseScore</a:t>
              </a:r>
              <a:endParaRPr lang="zh-TW" altLang="en-US" dirty="0"/>
            </a:p>
          </p:txBody>
        </p:sp>
        <p:pic>
          <p:nvPicPr>
            <p:cNvPr id="13" name="圖形 12" descr="Illustrator 外框">
              <a:extLst>
                <a:ext uri="{FF2B5EF4-FFF2-40B4-BE49-F238E27FC236}">
                  <a16:creationId xmlns:a16="http://schemas.microsoft.com/office/drawing/2014/main" id="{2770B935-4B58-7C44-98EF-0450B77E449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019368" y="4990762"/>
              <a:ext cx="914400" cy="914400"/>
            </a:xfrm>
            <a:prstGeom prst="rect">
              <a:avLst/>
            </a:prstGeom>
          </p:spPr>
        </p:pic>
        <p:sp>
          <p:nvSpPr>
            <p:cNvPr id="14" name="文字方塊 13">
              <a:extLst>
                <a:ext uri="{FF2B5EF4-FFF2-40B4-BE49-F238E27FC236}">
                  <a16:creationId xmlns:a16="http://schemas.microsoft.com/office/drawing/2014/main" id="{19124C5E-59DD-0FED-428A-C526C3FF7D35}"/>
                </a:ext>
              </a:extLst>
            </p:cNvPr>
            <p:cNvSpPr txBox="1"/>
            <p:nvPr/>
          </p:nvSpPr>
          <p:spPr>
            <a:xfrm>
              <a:off x="6483365" y="6086014"/>
              <a:ext cx="21541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/>
                <a:t>Machine Learning</a:t>
              </a:r>
              <a:endParaRPr lang="zh-TW" altLang="en-US" dirty="0"/>
            </a:p>
          </p:txBody>
        </p:sp>
        <p:sp>
          <p:nvSpPr>
            <p:cNvPr id="15" name="文字方塊 14">
              <a:extLst>
                <a:ext uri="{FF2B5EF4-FFF2-40B4-BE49-F238E27FC236}">
                  <a16:creationId xmlns:a16="http://schemas.microsoft.com/office/drawing/2014/main" id="{D6F93E05-11D7-02E0-0467-8E747A315F9B}"/>
                </a:ext>
              </a:extLst>
            </p:cNvPr>
            <p:cNvSpPr txBox="1"/>
            <p:nvPr/>
          </p:nvSpPr>
          <p:spPr>
            <a:xfrm>
              <a:off x="8672020" y="4621430"/>
              <a:ext cx="13447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/>
                <a:t>Fingerings</a:t>
              </a:r>
              <a:endParaRPr lang="zh-TW" altLang="en-US" dirty="0"/>
            </a:p>
          </p:txBody>
        </p:sp>
        <p:sp>
          <p:nvSpPr>
            <p:cNvPr id="16" name="箭號: 弧形右彎 15">
              <a:extLst>
                <a:ext uri="{FF2B5EF4-FFF2-40B4-BE49-F238E27FC236}">
                  <a16:creationId xmlns:a16="http://schemas.microsoft.com/office/drawing/2014/main" id="{F175396D-DD18-EA4A-9680-773BB5152CCE}"/>
                </a:ext>
              </a:extLst>
            </p:cNvPr>
            <p:cNvSpPr/>
            <p:nvPr/>
          </p:nvSpPr>
          <p:spPr>
            <a:xfrm rot="19559937">
              <a:off x="2731880" y="5258517"/>
              <a:ext cx="735106" cy="1254521"/>
            </a:xfrm>
            <a:prstGeom prst="curved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7" name="箭號: 向右 16">
              <a:extLst>
                <a:ext uri="{FF2B5EF4-FFF2-40B4-BE49-F238E27FC236}">
                  <a16:creationId xmlns:a16="http://schemas.microsoft.com/office/drawing/2014/main" id="{DDF5D5F7-F2CF-3738-B057-385B8344B081}"/>
                </a:ext>
              </a:extLst>
            </p:cNvPr>
            <p:cNvSpPr/>
            <p:nvPr/>
          </p:nvSpPr>
          <p:spPr>
            <a:xfrm>
              <a:off x="5558840" y="5273769"/>
              <a:ext cx="914400" cy="534707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箭號: 弧形右彎 17">
              <a:extLst>
                <a:ext uri="{FF2B5EF4-FFF2-40B4-BE49-F238E27FC236}">
                  <a16:creationId xmlns:a16="http://schemas.microsoft.com/office/drawing/2014/main" id="{7A24397C-199A-E113-E848-494E9911C431}"/>
                </a:ext>
              </a:extLst>
            </p:cNvPr>
            <p:cNvSpPr/>
            <p:nvPr/>
          </p:nvSpPr>
          <p:spPr>
            <a:xfrm rot="13686726">
              <a:off x="9065074" y="5117069"/>
              <a:ext cx="735106" cy="1254521"/>
            </a:xfrm>
            <a:prstGeom prst="curved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536508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群組 4">
            <a:extLst>
              <a:ext uri="{FF2B5EF4-FFF2-40B4-BE49-F238E27FC236}">
                <a16:creationId xmlns:a16="http://schemas.microsoft.com/office/drawing/2014/main" id="{C066E02C-1AD6-D9F0-9875-99B7AC1A22D2}"/>
              </a:ext>
            </a:extLst>
          </p:cNvPr>
          <p:cNvGrpSpPr/>
          <p:nvPr/>
        </p:nvGrpSpPr>
        <p:grpSpPr>
          <a:xfrm>
            <a:off x="9932895" y="842682"/>
            <a:ext cx="2259106" cy="735106"/>
            <a:chOff x="9932895" y="842682"/>
            <a:chExt cx="2259106" cy="735106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4A663943-A3CB-F9A7-9550-910B45EAA4A6}"/>
                </a:ext>
              </a:extLst>
            </p:cNvPr>
            <p:cNvSpPr/>
            <p:nvPr/>
          </p:nvSpPr>
          <p:spPr>
            <a:xfrm>
              <a:off x="9932895" y="842682"/>
              <a:ext cx="2259106" cy="73510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87FE2C65-A2E6-A603-38C4-B678358E7D4B}"/>
                </a:ext>
              </a:extLst>
            </p:cNvPr>
            <p:cNvSpPr txBox="1"/>
            <p:nvPr/>
          </p:nvSpPr>
          <p:spPr>
            <a:xfrm>
              <a:off x="10567416" y="1010180"/>
              <a:ext cx="106375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000" dirty="0">
                  <a:solidFill>
                    <a:schemeClr val="bg1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</a:rPr>
                <a:t>Dataset</a:t>
              </a:r>
              <a:endParaRPr lang="zh-TW" altLang="en-US" sz="2000" dirty="0">
                <a:solidFill>
                  <a:schemeClr val="bg1"/>
                </a:solidFill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0ADB18E8-382E-A251-68B5-14ACA6FEBB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資料集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0E70CD0-1521-A64F-E00B-31B704BF4D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PIG (</a:t>
            </a:r>
            <a:r>
              <a:rPr lang="en-US" altLang="zh-TW" dirty="0" err="1"/>
              <a:t>PIano</a:t>
            </a:r>
            <a:r>
              <a:rPr lang="en-US" altLang="zh-TW" dirty="0"/>
              <a:t> </a:t>
            </a:r>
            <a:r>
              <a:rPr lang="en-US" altLang="zh-TW" dirty="0" err="1"/>
              <a:t>fingerinG</a:t>
            </a:r>
            <a:r>
              <a:rPr lang="en-US" altLang="zh-TW" dirty="0"/>
              <a:t>) Dataset: </a:t>
            </a:r>
          </a:p>
          <a:p>
            <a:pPr lvl="1"/>
            <a:r>
              <a:rPr lang="zh-TW" altLang="en-US" dirty="0"/>
              <a:t>為研究本專題期間唯一可使用的公開鋼琴獨奏指法資料集</a:t>
            </a:r>
            <a:endParaRPr lang="en-US" altLang="zh-TW" dirty="0"/>
          </a:p>
          <a:p>
            <a:pPr lvl="1"/>
            <a:r>
              <a:rPr lang="zh-TW" altLang="en-US" dirty="0"/>
              <a:t>每個</a:t>
            </a:r>
            <a:r>
              <a:rPr lang="en-US" altLang="zh-TW" dirty="0"/>
              <a:t>txt</a:t>
            </a:r>
            <a:r>
              <a:rPr lang="zh-TW" altLang="en-US" dirty="0"/>
              <a:t>檔案都是樂曲的片段，因此幾乎不包含重複音型</a:t>
            </a:r>
            <a:endParaRPr lang="en-US" altLang="zh-TW" dirty="0"/>
          </a:p>
          <a:p>
            <a:pPr lvl="1"/>
            <a:r>
              <a:rPr lang="zh-TW" altLang="en-US" dirty="0"/>
              <a:t>含有部分重複的樂曲但有不同的指法</a:t>
            </a:r>
            <a:endParaRPr lang="en-US" altLang="zh-TW" dirty="0"/>
          </a:p>
          <a:p>
            <a:pPr lvl="1"/>
            <a:r>
              <a:rPr lang="zh-TW" altLang="en-US" dirty="0"/>
              <a:t>含有不符合人體工學的不合理指法、不符合樂譜的速度等錯誤資料</a:t>
            </a:r>
            <a:endParaRPr lang="en-US" altLang="zh-TW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34D4E6C-D599-5212-D164-21D438CDCF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7</a:t>
            </a:fld>
            <a:endParaRPr lang="en-US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A6E42F13-03D4-4533-5D2E-485342FEC0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4772" y="3810245"/>
            <a:ext cx="7102455" cy="2339543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49882D1D-6E3E-AA8D-ADEA-12C1E6EE0C30}"/>
              </a:ext>
            </a:extLst>
          </p:cNvPr>
          <p:cNvSpPr txBox="1"/>
          <p:nvPr/>
        </p:nvSpPr>
        <p:spPr>
          <a:xfrm>
            <a:off x="5019572" y="6272784"/>
            <a:ext cx="2152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PIG</a:t>
            </a:r>
            <a:r>
              <a:rPr lang="zh-TW" altLang="en-US" dirty="0"/>
              <a:t> </a:t>
            </a:r>
            <a:r>
              <a:rPr lang="en-US" altLang="zh-TW" dirty="0"/>
              <a:t>Dataset</a:t>
            </a:r>
            <a:r>
              <a:rPr lang="zh-TW" altLang="en-US" dirty="0"/>
              <a:t>之組成</a:t>
            </a:r>
          </a:p>
        </p:txBody>
      </p:sp>
    </p:spTree>
    <p:extLst>
      <p:ext uri="{BB962C8B-B14F-4D97-AF65-F5344CB8AC3E}">
        <p14:creationId xmlns:p14="http://schemas.microsoft.com/office/powerpoint/2010/main" val="4644814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4B0867-DA82-67A6-BD35-F84C92062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PIG</a:t>
            </a:r>
            <a:r>
              <a:rPr lang="zh-TW" altLang="en-US" dirty="0"/>
              <a:t> </a:t>
            </a:r>
            <a:r>
              <a:rPr lang="en-US" altLang="zh-TW" dirty="0"/>
              <a:t>Dataset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7B54BAD-BCA9-12A8-067D-042EFEE14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8</a:t>
            </a:fld>
            <a:endParaRPr lang="en-US" dirty="0"/>
          </a:p>
        </p:txBody>
      </p:sp>
      <p:graphicFrame>
        <p:nvGraphicFramePr>
          <p:cNvPr id="6" name="內容版面配置區 5">
            <a:extLst>
              <a:ext uri="{FF2B5EF4-FFF2-40B4-BE49-F238E27FC236}">
                <a16:creationId xmlns:a16="http://schemas.microsoft.com/office/drawing/2014/main" id="{AF743950-CB0D-6684-E276-EB786CE930E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91251735"/>
              </p:ext>
            </p:extLst>
          </p:nvPr>
        </p:nvGraphicFramePr>
        <p:xfrm>
          <a:off x="433480" y="1726452"/>
          <a:ext cx="5662519" cy="3632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20352">
                  <a:extLst>
                    <a:ext uri="{9D8B030D-6E8A-4147-A177-3AD203B41FA5}">
                      <a16:colId xmlns:a16="http://schemas.microsoft.com/office/drawing/2014/main" val="244578838"/>
                    </a:ext>
                  </a:extLst>
                </a:gridCol>
                <a:gridCol w="2807814">
                  <a:extLst>
                    <a:ext uri="{9D8B030D-6E8A-4147-A177-3AD203B41FA5}">
                      <a16:colId xmlns:a16="http://schemas.microsoft.com/office/drawing/2014/main" val="2583499127"/>
                    </a:ext>
                  </a:extLst>
                </a:gridCol>
                <a:gridCol w="1434353">
                  <a:extLst>
                    <a:ext uri="{9D8B030D-6E8A-4147-A177-3AD203B41FA5}">
                      <a16:colId xmlns:a16="http://schemas.microsoft.com/office/drawing/2014/main" val="38685630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TW" altLang="en-US" sz="1400" dirty="0"/>
                        <a:t>原始項目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400" dirty="0"/>
                        <a:t>原始項目之解釋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400" dirty="0"/>
                        <a:t>範例</a:t>
                      </a:r>
                      <a:r>
                        <a:rPr lang="en-US" altLang="zh-TW" sz="1400" dirty="0"/>
                        <a:t>(001-1_fingering.txt)</a:t>
                      </a:r>
                      <a:endParaRPr lang="zh-TW" altLang="en-US" sz="14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1183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400" dirty="0">
                          <a:solidFill>
                            <a:srgbClr val="0070C0"/>
                          </a:solidFill>
                        </a:rPr>
                        <a:t>Note ID</a:t>
                      </a:r>
                      <a:endParaRPr lang="zh-TW" altLang="en-US" sz="1400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400" dirty="0">
                          <a:solidFill>
                            <a:srgbClr val="0070C0"/>
                          </a:solidFill>
                        </a:rPr>
                        <a:t>音符</a:t>
                      </a:r>
                      <a:r>
                        <a:rPr lang="en-US" altLang="zh-TW" sz="1400" dirty="0">
                          <a:solidFill>
                            <a:srgbClr val="0070C0"/>
                          </a:solidFill>
                        </a:rPr>
                        <a:t>ID</a:t>
                      </a:r>
                      <a:r>
                        <a:rPr lang="zh-TW" altLang="en-US" sz="1400" dirty="0">
                          <a:solidFill>
                            <a:srgbClr val="0070C0"/>
                          </a:solidFill>
                        </a:rPr>
                        <a:t>，每首樂曲皆由</a:t>
                      </a:r>
                      <a:r>
                        <a:rPr lang="en-US" altLang="zh-TW" sz="1400" dirty="0">
                          <a:solidFill>
                            <a:srgbClr val="0070C0"/>
                          </a:solidFill>
                        </a:rPr>
                        <a:t>0</a:t>
                      </a:r>
                      <a:r>
                        <a:rPr lang="zh-TW" altLang="en-US" sz="1400" dirty="0">
                          <a:solidFill>
                            <a:srgbClr val="0070C0"/>
                          </a:solidFill>
                        </a:rPr>
                        <a:t>開始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dirty="0">
                          <a:solidFill>
                            <a:srgbClr val="0070C0"/>
                          </a:solidFill>
                        </a:rPr>
                        <a:t>7</a:t>
                      </a:r>
                      <a:endParaRPr lang="zh-TW" altLang="en-US" sz="1400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95895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400" dirty="0">
                          <a:solidFill>
                            <a:srgbClr val="0070C0"/>
                          </a:solidFill>
                        </a:rPr>
                        <a:t>Onset time</a:t>
                      </a:r>
                      <a:endParaRPr lang="zh-TW" altLang="en-US" sz="1400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400" dirty="0">
                          <a:solidFill>
                            <a:srgbClr val="0070C0"/>
                          </a:solidFill>
                        </a:rPr>
                        <a:t>音符的起始時間，單位：秒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dirty="0">
                          <a:solidFill>
                            <a:srgbClr val="0070C0"/>
                          </a:solidFill>
                        </a:rPr>
                        <a:t>1.25032</a:t>
                      </a:r>
                      <a:endParaRPr lang="zh-TW" altLang="en-US" sz="1400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14892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400" dirty="0">
                          <a:solidFill>
                            <a:srgbClr val="0070C0"/>
                          </a:solidFill>
                        </a:rPr>
                        <a:t>Offset time</a:t>
                      </a:r>
                      <a:endParaRPr lang="zh-TW" altLang="en-US" sz="1400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400" dirty="0">
                          <a:solidFill>
                            <a:srgbClr val="0070C0"/>
                          </a:solidFill>
                        </a:rPr>
                        <a:t>音符的結束時間，單位：秒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dirty="0">
                          <a:solidFill>
                            <a:srgbClr val="0070C0"/>
                          </a:solidFill>
                        </a:rPr>
                        <a:t>1.54397</a:t>
                      </a:r>
                      <a:endParaRPr lang="zh-TW" altLang="en-US" sz="1400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77880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400" dirty="0">
                          <a:solidFill>
                            <a:srgbClr val="0070C0"/>
                          </a:solidFill>
                        </a:rPr>
                        <a:t>Pitch</a:t>
                      </a:r>
                      <a:endParaRPr lang="zh-TW" altLang="en-US" sz="1400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400" dirty="0">
                          <a:solidFill>
                            <a:srgbClr val="0070C0"/>
                          </a:solidFill>
                        </a:rPr>
                        <a:t>音高，以</a:t>
                      </a:r>
                      <a:r>
                        <a:rPr lang="zh-TW" altLang="en-US" sz="1400" b="0" dirty="0">
                          <a:solidFill>
                            <a:srgbClr val="0070C0"/>
                          </a:solidFill>
                        </a:rPr>
                        <a:t>科學音高記號</a:t>
                      </a:r>
                      <a:r>
                        <a:rPr lang="en-US" altLang="zh-TW" sz="1400" b="0" dirty="0">
                          <a:solidFill>
                            <a:srgbClr val="0070C0"/>
                          </a:solidFill>
                        </a:rPr>
                        <a:t>(SPN)</a:t>
                      </a:r>
                      <a:r>
                        <a:rPr lang="zh-TW" altLang="en-US" sz="1400" dirty="0">
                          <a:solidFill>
                            <a:srgbClr val="0070C0"/>
                          </a:solidFill>
                        </a:rPr>
                        <a:t>表示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dirty="0">
                          <a:solidFill>
                            <a:srgbClr val="0070C0"/>
                          </a:solidFill>
                        </a:rPr>
                        <a:t>G4</a:t>
                      </a:r>
                      <a:endParaRPr lang="zh-TW" altLang="en-US" sz="1400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23419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400" dirty="0">
                          <a:solidFill>
                            <a:srgbClr val="0070C0"/>
                          </a:solidFill>
                        </a:rPr>
                        <a:t>Onset velocity</a:t>
                      </a:r>
                      <a:endParaRPr lang="zh-TW" altLang="en-US" sz="1400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400" dirty="0">
                          <a:solidFill>
                            <a:srgbClr val="0070C0"/>
                          </a:solidFill>
                        </a:rPr>
                        <a:t>音符的起始力度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dirty="0">
                          <a:solidFill>
                            <a:srgbClr val="0070C0"/>
                          </a:solidFill>
                        </a:rPr>
                        <a:t>64</a:t>
                      </a:r>
                      <a:endParaRPr lang="zh-TW" altLang="en-US" sz="1400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3506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400" dirty="0">
                          <a:solidFill>
                            <a:srgbClr val="0070C0"/>
                          </a:solidFill>
                        </a:rPr>
                        <a:t>Offset velocity</a:t>
                      </a:r>
                      <a:endParaRPr lang="zh-TW" altLang="en-US" sz="1400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400" dirty="0">
                          <a:solidFill>
                            <a:srgbClr val="0070C0"/>
                          </a:solidFill>
                        </a:rPr>
                        <a:t>音符的結束力度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dirty="0">
                          <a:solidFill>
                            <a:srgbClr val="0070C0"/>
                          </a:solidFill>
                        </a:rPr>
                        <a:t>80</a:t>
                      </a:r>
                      <a:endParaRPr lang="zh-TW" altLang="en-US" sz="1400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80483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400" dirty="0">
                          <a:solidFill>
                            <a:srgbClr val="0070C0"/>
                          </a:solidFill>
                        </a:rPr>
                        <a:t>Channel</a:t>
                      </a:r>
                      <a:endParaRPr lang="zh-TW" altLang="en-US" sz="1400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400" dirty="0">
                          <a:solidFill>
                            <a:srgbClr val="0070C0"/>
                          </a:solidFill>
                        </a:rPr>
                        <a:t>左手：</a:t>
                      </a:r>
                      <a:r>
                        <a:rPr lang="en-US" altLang="zh-TW" sz="1400" dirty="0">
                          <a:solidFill>
                            <a:srgbClr val="0070C0"/>
                          </a:solidFill>
                        </a:rPr>
                        <a:t>1</a:t>
                      </a:r>
                      <a:r>
                        <a:rPr lang="zh-TW" altLang="en-US" sz="1400" dirty="0">
                          <a:solidFill>
                            <a:srgbClr val="0070C0"/>
                          </a:solidFill>
                        </a:rPr>
                        <a:t>，右手：</a:t>
                      </a:r>
                      <a:r>
                        <a:rPr lang="en-US" altLang="zh-TW" sz="1400" dirty="0">
                          <a:solidFill>
                            <a:srgbClr val="0070C0"/>
                          </a:solidFill>
                        </a:rPr>
                        <a:t>0</a:t>
                      </a:r>
                      <a:endParaRPr lang="zh-TW" altLang="en-US" sz="1400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dirty="0">
                          <a:solidFill>
                            <a:srgbClr val="0070C0"/>
                          </a:solidFill>
                        </a:rPr>
                        <a:t>0</a:t>
                      </a:r>
                      <a:endParaRPr lang="zh-TW" altLang="en-US" sz="1400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119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400" dirty="0">
                          <a:solidFill>
                            <a:srgbClr val="FF0000"/>
                          </a:solidFill>
                        </a:rPr>
                        <a:t>Finger number</a:t>
                      </a:r>
                      <a:endParaRPr lang="zh-TW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400" dirty="0">
                          <a:solidFill>
                            <a:srgbClr val="FF0000"/>
                          </a:solidFill>
                        </a:rPr>
                        <a:t>左手</a:t>
                      </a:r>
                      <a:r>
                        <a:rPr lang="en-US" altLang="zh-TW" sz="1400" dirty="0">
                          <a:solidFill>
                            <a:srgbClr val="FF0000"/>
                          </a:solidFill>
                        </a:rPr>
                        <a:t>-1~-5</a:t>
                      </a:r>
                      <a:r>
                        <a:rPr lang="zh-TW" altLang="en-US" sz="1400" dirty="0">
                          <a:solidFill>
                            <a:srgbClr val="FF0000"/>
                          </a:solidFill>
                        </a:rPr>
                        <a:t>，右手</a:t>
                      </a:r>
                      <a:r>
                        <a:rPr lang="en-US" altLang="zh-TW" sz="1400" dirty="0">
                          <a:solidFill>
                            <a:srgbClr val="FF0000"/>
                          </a:solidFill>
                        </a:rPr>
                        <a:t>+1~+5</a:t>
                      </a:r>
                      <a:r>
                        <a:rPr lang="zh-TW" altLang="en-US" sz="1400" dirty="0">
                          <a:solidFill>
                            <a:srgbClr val="FF0000"/>
                          </a:solidFill>
                        </a:rPr>
                        <a:t>，若有同音換指以</a:t>
                      </a:r>
                      <a:r>
                        <a:rPr lang="en-US" altLang="zh-TW" sz="1400" dirty="0">
                          <a:solidFill>
                            <a:srgbClr val="FF0000"/>
                          </a:solidFill>
                        </a:rPr>
                        <a:t>_</a:t>
                      </a:r>
                      <a:r>
                        <a:rPr lang="zh-TW" altLang="en-US" sz="1400" dirty="0">
                          <a:solidFill>
                            <a:srgbClr val="FF0000"/>
                          </a:solidFill>
                        </a:rPr>
                        <a:t>隔開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dirty="0">
                          <a:solidFill>
                            <a:srgbClr val="FF0000"/>
                          </a:solidFill>
                        </a:rPr>
                        <a:t>4_1</a:t>
                      </a:r>
                      <a:endParaRPr lang="zh-TW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8360223"/>
                  </a:ext>
                </a:extLst>
              </a:tr>
            </a:tbl>
          </a:graphicData>
        </a:graphic>
      </p:graphicFrame>
      <p:graphicFrame>
        <p:nvGraphicFramePr>
          <p:cNvPr id="7" name="內容版面配置區 4">
            <a:extLst>
              <a:ext uri="{FF2B5EF4-FFF2-40B4-BE49-F238E27FC236}">
                <a16:creationId xmlns:a16="http://schemas.microsoft.com/office/drawing/2014/main" id="{FA1C7795-06CC-422F-A591-ED93EFC32E6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64918180"/>
              </p:ext>
            </p:extLst>
          </p:nvPr>
        </p:nvGraphicFramePr>
        <p:xfrm>
          <a:off x="6355976" y="1727055"/>
          <a:ext cx="5405716" cy="4445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98495">
                  <a:extLst>
                    <a:ext uri="{9D8B030D-6E8A-4147-A177-3AD203B41FA5}">
                      <a16:colId xmlns:a16="http://schemas.microsoft.com/office/drawing/2014/main" val="69575779"/>
                    </a:ext>
                  </a:extLst>
                </a:gridCol>
                <a:gridCol w="2532935">
                  <a:extLst>
                    <a:ext uri="{9D8B030D-6E8A-4147-A177-3AD203B41FA5}">
                      <a16:colId xmlns:a16="http://schemas.microsoft.com/office/drawing/2014/main" val="2571643081"/>
                    </a:ext>
                  </a:extLst>
                </a:gridCol>
                <a:gridCol w="1474286">
                  <a:extLst>
                    <a:ext uri="{9D8B030D-6E8A-4147-A177-3AD203B41FA5}">
                      <a16:colId xmlns:a16="http://schemas.microsoft.com/office/drawing/2014/main" val="356455233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zh-TW" altLang="en-US" sz="1400" dirty="0"/>
                        <a:t>改進後項目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400" dirty="0"/>
                        <a:t>改進後項目之解釋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400" dirty="0"/>
                        <a:t>範例</a:t>
                      </a:r>
                      <a:r>
                        <a:rPr lang="en-US" altLang="zh-TW" sz="1400" dirty="0"/>
                        <a:t>(001-1_fingering.txt)</a:t>
                      </a:r>
                      <a:endParaRPr lang="zh-TW" altLang="en-US" sz="14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28947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400" dirty="0">
                          <a:solidFill>
                            <a:srgbClr val="0070C0"/>
                          </a:solidFill>
                        </a:rPr>
                        <a:t>Note ID</a:t>
                      </a:r>
                      <a:endParaRPr lang="zh-TW" altLang="en-US" sz="1400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400" dirty="0">
                          <a:solidFill>
                            <a:srgbClr val="0070C0"/>
                          </a:solidFill>
                        </a:rPr>
                        <a:t>音符</a:t>
                      </a:r>
                      <a:r>
                        <a:rPr lang="en-US" altLang="zh-TW" sz="1400" dirty="0">
                          <a:solidFill>
                            <a:srgbClr val="0070C0"/>
                          </a:solidFill>
                        </a:rPr>
                        <a:t>ID</a:t>
                      </a:r>
                      <a:r>
                        <a:rPr lang="zh-TW" altLang="en-US" sz="1400" dirty="0">
                          <a:solidFill>
                            <a:srgbClr val="0070C0"/>
                          </a:solidFill>
                        </a:rPr>
                        <a:t>，每首樂曲皆由</a:t>
                      </a:r>
                      <a:r>
                        <a:rPr lang="en-US" altLang="zh-TW" sz="1400" dirty="0">
                          <a:solidFill>
                            <a:srgbClr val="0070C0"/>
                          </a:solidFill>
                        </a:rPr>
                        <a:t>0</a:t>
                      </a:r>
                      <a:r>
                        <a:rPr lang="zh-TW" altLang="en-US" sz="1400" dirty="0">
                          <a:solidFill>
                            <a:srgbClr val="0070C0"/>
                          </a:solidFill>
                        </a:rPr>
                        <a:t>開始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dirty="0">
                          <a:solidFill>
                            <a:srgbClr val="0070C0"/>
                          </a:solidFill>
                        </a:rPr>
                        <a:t>7.0</a:t>
                      </a:r>
                      <a:endParaRPr lang="zh-TW" altLang="en-US" sz="1400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2999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400" dirty="0">
                          <a:solidFill>
                            <a:srgbClr val="0070C0"/>
                          </a:solidFill>
                        </a:rPr>
                        <a:t>Onset time</a:t>
                      </a:r>
                      <a:endParaRPr lang="zh-TW" altLang="en-US" sz="1400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400" dirty="0">
                          <a:solidFill>
                            <a:srgbClr val="0070C0"/>
                          </a:solidFill>
                        </a:rPr>
                        <a:t>音符的起始時間，單位：秒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dirty="0">
                          <a:solidFill>
                            <a:srgbClr val="0070C0"/>
                          </a:solidFill>
                        </a:rPr>
                        <a:t>1.25032</a:t>
                      </a:r>
                      <a:endParaRPr lang="zh-TW" altLang="en-US" sz="1400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28665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400" dirty="0">
                          <a:solidFill>
                            <a:srgbClr val="0070C0"/>
                          </a:solidFill>
                        </a:rPr>
                        <a:t>Offset time</a:t>
                      </a:r>
                      <a:endParaRPr lang="zh-TW" altLang="en-US" sz="1400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400" dirty="0">
                          <a:solidFill>
                            <a:srgbClr val="0070C0"/>
                          </a:solidFill>
                        </a:rPr>
                        <a:t>音符的結束時間，單位：秒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dirty="0">
                          <a:solidFill>
                            <a:srgbClr val="0070C0"/>
                          </a:solidFill>
                        </a:rPr>
                        <a:t>1.54397</a:t>
                      </a:r>
                      <a:endParaRPr lang="zh-TW" altLang="en-US" sz="1400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07092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400" dirty="0">
                          <a:solidFill>
                            <a:srgbClr val="0070C0"/>
                          </a:solidFill>
                        </a:rPr>
                        <a:t>Pitch</a:t>
                      </a:r>
                      <a:endParaRPr lang="zh-TW" altLang="en-US" sz="1400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400" dirty="0">
                          <a:solidFill>
                            <a:srgbClr val="0070C0"/>
                          </a:solidFill>
                        </a:rPr>
                        <a:t>音高，以</a:t>
                      </a:r>
                      <a:r>
                        <a:rPr lang="en-US" altLang="zh-TW" sz="1400" b="0" dirty="0">
                          <a:solidFill>
                            <a:srgbClr val="0070C0"/>
                          </a:solidFill>
                        </a:rPr>
                        <a:t>MIDI</a:t>
                      </a:r>
                      <a:r>
                        <a:rPr lang="zh-TW" altLang="en-US" sz="1400" b="0" dirty="0">
                          <a:solidFill>
                            <a:srgbClr val="0070C0"/>
                          </a:solidFill>
                        </a:rPr>
                        <a:t>協定對音符的編號</a:t>
                      </a:r>
                      <a:r>
                        <a:rPr lang="zh-TW" altLang="en-US" sz="1400" dirty="0">
                          <a:solidFill>
                            <a:srgbClr val="0070C0"/>
                          </a:solidFill>
                        </a:rPr>
                        <a:t>表示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dirty="0">
                          <a:solidFill>
                            <a:srgbClr val="0070C0"/>
                          </a:solidFill>
                        </a:rPr>
                        <a:t>67.0</a:t>
                      </a:r>
                      <a:endParaRPr lang="zh-TW" altLang="en-US" sz="1400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90138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400" dirty="0">
                          <a:solidFill>
                            <a:srgbClr val="0070C0"/>
                          </a:solidFill>
                        </a:rPr>
                        <a:t>Key Position x</a:t>
                      </a:r>
                      <a:endParaRPr lang="zh-TW" altLang="en-US" sz="1400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400" dirty="0">
                          <a:solidFill>
                            <a:srgbClr val="0070C0"/>
                          </a:solidFill>
                        </a:rPr>
                        <a:t>將琴鍵使用網格化後的</a:t>
                      </a:r>
                      <a:r>
                        <a:rPr lang="en-US" altLang="zh-TW" sz="1400" dirty="0">
                          <a:solidFill>
                            <a:srgbClr val="0070C0"/>
                          </a:solidFill>
                        </a:rPr>
                        <a:t>x</a:t>
                      </a:r>
                      <a:r>
                        <a:rPr lang="zh-TW" altLang="en-US" sz="1400" dirty="0">
                          <a:solidFill>
                            <a:srgbClr val="0070C0"/>
                          </a:solidFill>
                        </a:rPr>
                        <a:t>軸位置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dirty="0">
                          <a:solidFill>
                            <a:srgbClr val="0070C0"/>
                          </a:solidFill>
                        </a:rPr>
                        <a:t>4.0</a:t>
                      </a:r>
                      <a:endParaRPr lang="zh-TW" altLang="en-US" sz="1400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43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400" dirty="0">
                          <a:solidFill>
                            <a:srgbClr val="0070C0"/>
                          </a:solidFill>
                        </a:rPr>
                        <a:t>Key Position y</a:t>
                      </a:r>
                      <a:endParaRPr lang="zh-TW" altLang="en-US" sz="1400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400" dirty="0">
                          <a:solidFill>
                            <a:srgbClr val="0070C0"/>
                          </a:solidFill>
                        </a:rPr>
                        <a:t>將琴鍵使用網格化後的</a:t>
                      </a:r>
                      <a:r>
                        <a:rPr lang="en-US" altLang="zh-TW" sz="1400" dirty="0">
                          <a:solidFill>
                            <a:srgbClr val="0070C0"/>
                          </a:solidFill>
                        </a:rPr>
                        <a:t>y</a:t>
                      </a:r>
                      <a:r>
                        <a:rPr lang="zh-TW" altLang="en-US" sz="1400" dirty="0">
                          <a:solidFill>
                            <a:srgbClr val="0070C0"/>
                          </a:solidFill>
                        </a:rPr>
                        <a:t>軸位置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dirty="0">
                          <a:solidFill>
                            <a:srgbClr val="0070C0"/>
                          </a:solidFill>
                        </a:rPr>
                        <a:t>0.0</a:t>
                      </a:r>
                      <a:endParaRPr lang="zh-TW" altLang="en-US" sz="1400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37928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400" dirty="0">
                          <a:solidFill>
                            <a:srgbClr val="0070C0"/>
                          </a:solidFill>
                        </a:rPr>
                        <a:t>Onset velocity</a:t>
                      </a:r>
                      <a:endParaRPr lang="zh-TW" altLang="en-US" sz="1400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400" dirty="0">
                          <a:solidFill>
                            <a:srgbClr val="0070C0"/>
                          </a:solidFill>
                        </a:rPr>
                        <a:t>音符的起始力度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dirty="0">
                          <a:solidFill>
                            <a:srgbClr val="0070C0"/>
                          </a:solidFill>
                        </a:rPr>
                        <a:t>64.0</a:t>
                      </a:r>
                      <a:endParaRPr lang="zh-TW" altLang="en-US" sz="1400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32344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400" dirty="0">
                          <a:solidFill>
                            <a:srgbClr val="0070C0"/>
                          </a:solidFill>
                        </a:rPr>
                        <a:t>Offset velocity</a:t>
                      </a:r>
                      <a:endParaRPr lang="zh-TW" altLang="en-US" sz="1400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400" dirty="0">
                          <a:solidFill>
                            <a:srgbClr val="0070C0"/>
                          </a:solidFill>
                        </a:rPr>
                        <a:t>音符的結束力度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dirty="0">
                          <a:solidFill>
                            <a:srgbClr val="0070C0"/>
                          </a:solidFill>
                        </a:rPr>
                        <a:t>80.0</a:t>
                      </a:r>
                      <a:endParaRPr lang="zh-TW" altLang="en-US" sz="1400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31104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400" dirty="0">
                          <a:solidFill>
                            <a:srgbClr val="FF0000"/>
                          </a:solidFill>
                        </a:rPr>
                        <a:t>Begin fingering</a:t>
                      </a:r>
                      <a:endParaRPr lang="zh-TW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400" dirty="0">
                          <a:solidFill>
                            <a:srgbClr val="FF0000"/>
                          </a:solidFill>
                        </a:rPr>
                        <a:t>起始指法，左手</a:t>
                      </a:r>
                      <a:r>
                        <a:rPr lang="en-US" altLang="zh-TW" sz="1400" dirty="0">
                          <a:solidFill>
                            <a:srgbClr val="FF0000"/>
                          </a:solidFill>
                        </a:rPr>
                        <a:t>-1~-5</a:t>
                      </a:r>
                      <a:r>
                        <a:rPr lang="zh-TW" altLang="en-US" sz="1400" dirty="0">
                          <a:solidFill>
                            <a:srgbClr val="FF0000"/>
                          </a:solidFill>
                        </a:rPr>
                        <a:t>，右手</a:t>
                      </a:r>
                      <a:r>
                        <a:rPr lang="en-US" altLang="zh-TW" sz="1400" dirty="0">
                          <a:solidFill>
                            <a:srgbClr val="FF0000"/>
                          </a:solidFill>
                        </a:rPr>
                        <a:t>+1~+5</a:t>
                      </a:r>
                      <a:endParaRPr lang="zh-TW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dirty="0">
                          <a:solidFill>
                            <a:srgbClr val="FF0000"/>
                          </a:solidFill>
                        </a:rPr>
                        <a:t>4.0(</a:t>
                      </a:r>
                      <a:r>
                        <a:rPr lang="zh-TW" altLang="en-US" sz="1400" dirty="0">
                          <a:solidFill>
                            <a:srgbClr val="FF0000"/>
                          </a:solidFill>
                        </a:rPr>
                        <a:t>右手四指</a:t>
                      </a:r>
                      <a:r>
                        <a:rPr lang="en-US" altLang="zh-TW" sz="1400" dirty="0">
                          <a:solidFill>
                            <a:srgbClr val="FF0000"/>
                          </a:solidFill>
                        </a:rPr>
                        <a:t>)</a:t>
                      </a:r>
                      <a:endParaRPr lang="zh-TW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6777302"/>
                  </a:ext>
                </a:extLst>
              </a:tr>
            </a:tbl>
          </a:graphicData>
        </a:graphic>
      </p:graphicFrame>
      <p:sp>
        <p:nvSpPr>
          <p:cNvPr id="8" name="文字方塊 7">
            <a:extLst>
              <a:ext uri="{FF2B5EF4-FFF2-40B4-BE49-F238E27FC236}">
                <a16:creationId xmlns:a16="http://schemas.microsoft.com/office/drawing/2014/main" id="{7C095DD4-A806-EEC0-4D3F-B6501D207B81}"/>
              </a:ext>
            </a:extLst>
          </p:cNvPr>
          <p:cNvSpPr txBox="1"/>
          <p:nvPr/>
        </p:nvSpPr>
        <p:spPr>
          <a:xfrm>
            <a:off x="4285129" y="6315605"/>
            <a:ext cx="1909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rgbClr val="0070C0"/>
                </a:solidFill>
              </a:rPr>
              <a:t>藍色：</a:t>
            </a:r>
            <a:r>
              <a:rPr lang="en-US" altLang="zh-TW" dirty="0">
                <a:solidFill>
                  <a:srgbClr val="0070C0"/>
                </a:solidFill>
              </a:rPr>
              <a:t>Features</a:t>
            </a:r>
            <a:endParaRPr lang="zh-TW" altLang="en-US" dirty="0">
              <a:solidFill>
                <a:srgbClr val="0070C0"/>
              </a:solidFill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4A7CBDD7-D3E5-7CB4-A3FF-5B129FBD4CE7}"/>
              </a:ext>
            </a:extLst>
          </p:cNvPr>
          <p:cNvSpPr txBox="1"/>
          <p:nvPr/>
        </p:nvSpPr>
        <p:spPr>
          <a:xfrm>
            <a:off x="6293222" y="6315605"/>
            <a:ext cx="1568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</a:rPr>
              <a:t>紅色：</a:t>
            </a:r>
            <a:r>
              <a:rPr lang="en-US" altLang="zh-TW" dirty="0">
                <a:solidFill>
                  <a:srgbClr val="FF0000"/>
                </a:solidFill>
              </a:rPr>
              <a:t>Label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76BC538E-E020-275D-8EA9-7D06A5DDE705}"/>
              </a:ext>
            </a:extLst>
          </p:cNvPr>
          <p:cNvSpPr txBox="1"/>
          <p:nvPr/>
        </p:nvSpPr>
        <p:spPr>
          <a:xfrm>
            <a:off x="2384613" y="5691566"/>
            <a:ext cx="1801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起始為右手四指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8A20548E-C19A-745B-96AD-7689D1D7426B}"/>
              </a:ext>
            </a:extLst>
          </p:cNvPr>
          <p:cNvSpPr txBox="1"/>
          <p:nvPr/>
        </p:nvSpPr>
        <p:spPr>
          <a:xfrm>
            <a:off x="4186519" y="5691566"/>
            <a:ext cx="2106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結束為右手大拇指</a:t>
            </a:r>
          </a:p>
        </p:txBody>
      </p: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C9373C26-45FD-D13B-39A3-3991510213EB}"/>
              </a:ext>
            </a:extLst>
          </p:cNvPr>
          <p:cNvCxnSpPr/>
          <p:nvPr/>
        </p:nvCxnSpPr>
        <p:spPr>
          <a:xfrm flipH="1">
            <a:off x="3926541" y="5074023"/>
            <a:ext cx="824753" cy="65875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F5C1D505-8B56-9199-DC6B-6DE0E5836BC1}"/>
              </a:ext>
            </a:extLst>
          </p:cNvPr>
          <p:cNvCxnSpPr>
            <a:cxnSpLocks/>
          </p:cNvCxnSpPr>
          <p:nvPr/>
        </p:nvCxnSpPr>
        <p:spPr>
          <a:xfrm>
            <a:off x="5024718" y="5074023"/>
            <a:ext cx="373557" cy="65875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接點: 弧形 18">
            <a:extLst>
              <a:ext uri="{FF2B5EF4-FFF2-40B4-BE49-F238E27FC236}">
                <a16:creationId xmlns:a16="http://schemas.microsoft.com/office/drawing/2014/main" id="{BE6D5DBC-C713-56D7-8C7E-2D05EE1C4D31}"/>
              </a:ext>
            </a:extLst>
          </p:cNvPr>
          <p:cNvCxnSpPr>
            <a:cxnSpLocks/>
          </p:cNvCxnSpPr>
          <p:nvPr/>
        </p:nvCxnSpPr>
        <p:spPr>
          <a:xfrm flipV="1">
            <a:off x="5239869" y="3484306"/>
            <a:ext cx="1178860" cy="83647"/>
          </a:xfrm>
          <a:prstGeom prst="curvedConnector3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接點: 弧形 19">
            <a:extLst>
              <a:ext uri="{FF2B5EF4-FFF2-40B4-BE49-F238E27FC236}">
                <a16:creationId xmlns:a16="http://schemas.microsoft.com/office/drawing/2014/main" id="{8FAB0242-DED6-FEF2-30DA-0F529166B00E}"/>
              </a:ext>
            </a:extLst>
          </p:cNvPr>
          <p:cNvCxnSpPr>
            <a:cxnSpLocks/>
          </p:cNvCxnSpPr>
          <p:nvPr/>
        </p:nvCxnSpPr>
        <p:spPr>
          <a:xfrm>
            <a:off x="5371381" y="5155157"/>
            <a:ext cx="1047348" cy="715726"/>
          </a:xfrm>
          <a:prstGeom prst="curvedConnector3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>
            <a:extLst>
              <a:ext uri="{FF2B5EF4-FFF2-40B4-BE49-F238E27FC236}">
                <a16:creationId xmlns:a16="http://schemas.microsoft.com/office/drawing/2014/main" id="{2B30D11A-5AB2-9D52-2358-9605D3A03911}"/>
              </a:ext>
            </a:extLst>
          </p:cNvPr>
          <p:cNvSpPr/>
          <p:nvPr/>
        </p:nvSpPr>
        <p:spPr>
          <a:xfrm>
            <a:off x="6355976" y="3881720"/>
            <a:ext cx="5402544" cy="1021977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42" name="群組 41">
            <a:extLst>
              <a:ext uri="{FF2B5EF4-FFF2-40B4-BE49-F238E27FC236}">
                <a16:creationId xmlns:a16="http://schemas.microsoft.com/office/drawing/2014/main" id="{60CD9F35-EBAE-F480-1FC4-8E47A2171C9C}"/>
              </a:ext>
            </a:extLst>
          </p:cNvPr>
          <p:cNvGrpSpPr/>
          <p:nvPr/>
        </p:nvGrpSpPr>
        <p:grpSpPr>
          <a:xfrm>
            <a:off x="713316" y="3741358"/>
            <a:ext cx="4354609" cy="2589031"/>
            <a:chOff x="1679593" y="2658128"/>
            <a:chExt cx="4354609" cy="2589031"/>
          </a:xfrm>
        </p:grpSpPr>
        <p:pic>
          <p:nvPicPr>
            <p:cNvPr id="43" name="圖片 42">
              <a:extLst>
                <a:ext uri="{FF2B5EF4-FFF2-40B4-BE49-F238E27FC236}">
                  <a16:creationId xmlns:a16="http://schemas.microsoft.com/office/drawing/2014/main" id="{47A889AA-D027-F471-B990-5E235D3CBC9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73348" y="2658128"/>
              <a:ext cx="3560854" cy="1673596"/>
            </a:xfrm>
            <a:prstGeom prst="rect">
              <a:avLst/>
            </a:prstGeom>
          </p:spPr>
        </p:pic>
        <p:sp>
          <p:nvSpPr>
            <p:cNvPr id="44" name="文字方塊 43">
              <a:extLst>
                <a:ext uri="{FF2B5EF4-FFF2-40B4-BE49-F238E27FC236}">
                  <a16:creationId xmlns:a16="http://schemas.microsoft.com/office/drawing/2014/main" id="{4F3A73B0-D7B2-C004-A5A1-0E157BD7D9FB}"/>
                </a:ext>
              </a:extLst>
            </p:cNvPr>
            <p:cNvSpPr txBox="1"/>
            <p:nvPr/>
          </p:nvSpPr>
          <p:spPr>
            <a:xfrm>
              <a:off x="1679593" y="4788354"/>
              <a:ext cx="984088" cy="4588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>
                  <a:solidFill>
                    <a:srgbClr val="00B050"/>
                  </a:solidFill>
                </a:rPr>
                <a:t>中央</a:t>
              </a:r>
              <a:r>
                <a:rPr lang="en-US" altLang="zh-TW" sz="1200" dirty="0">
                  <a:solidFill>
                    <a:srgbClr val="00B050"/>
                  </a:solidFill>
                </a:rPr>
                <a:t>Do</a:t>
              </a:r>
            </a:p>
            <a:p>
              <a:pPr algn="ctr"/>
              <a:r>
                <a:rPr lang="en-US" altLang="zh-TW" sz="1200" dirty="0">
                  <a:solidFill>
                    <a:srgbClr val="00B050"/>
                  </a:solidFill>
                </a:rPr>
                <a:t>(0, 0)</a:t>
              </a:r>
              <a:endParaRPr lang="zh-TW" altLang="en-US" sz="1200" dirty="0">
                <a:solidFill>
                  <a:srgbClr val="00B050"/>
                </a:solidFill>
              </a:endParaRPr>
            </a:p>
          </p:txBody>
        </p:sp>
        <p:sp>
          <p:nvSpPr>
            <p:cNvPr id="45" name="文字方塊 44">
              <a:extLst>
                <a:ext uri="{FF2B5EF4-FFF2-40B4-BE49-F238E27FC236}">
                  <a16:creationId xmlns:a16="http://schemas.microsoft.com/office/drawing/2014/main" id="{083AE0A1-D8AE-D746-EFA2-3EC73C7DBAC7}"/>
                </a:ext>
              </a:extLst>
            </p:cNvPr>
            <p:cNvSpPr txBox="1"/>
            <p:nvPr/>
          </p:nvSpPr>
          <p:spPr>
            <a:xfrm>
              <a:off x="1997277" y="4594408"/>
              <a:ext cx="372930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200" dirty="0">
                  <a:solidFill>
                    <a:srgbClr val="00B050"/>
                  </a:solidFill>
                </a:rPr>
                <a:t>C4</a:t>
              </a:r>
              <a:r>
                <a:rPr lang="en-US" altLang="zh-TW" sz="1200" dirty="0"/>
                <a:t>, </a:t>
              </a:r>
              <a:r>
                <a:rPr lang="en-US" altLang="zh-TW" sz="1200" dirty="0">
                  <a:solidFill>
                    <a:srgbClr val="7030A0"/>
                  </a:solidFill>
                </a:rPr>
                <a:t>C4#</a:t>
              </a:r>
              <a:r>
                <a:rPr lang="en-US" altLang="zh-TW" sz="1200" dirty="0"/>
                <a:t>, </a:t>
              </a:r>
              <a:r>
                <a:rPr lang="en-US" altLang="zh-TW" sz="1200" dirty="0">
                  <a:solidFill>
                    <a:srgbClr val="00B050"/>
                  </a:solidFill>
                </a:rPr>
                <a:t>D4</a:t>
              </a:r>
              <a:r>
                <a:rPr lang="en-US" altLang="zh-TW" sz="1200" dirty="0"/>
                <a:t>, </a:t>
              </a:r>
              <a:r>
                <a:rPr lang="en-US" altLang="zh-TW" sz="1200" dirty="0">
                  <a:solidFill>
                    <a:srgbClr val="7030A0"/>
                  </a:solidFill>
                </a:rPr>
                <a:t>D4#</a:t>
              </a:r>
              <a:r>
                <a:rPr lang="en-US" altLang="zh-TW" sz="1200" dirty="0"/>
                <a:t>, </a:t>
              </a:r>
              <a:r>
                <a:rPr lang="en-US" altLang="zh-TW" sz="1200" dirty="0">
                  <a:solidFill>
                    <a:srgbClr val="00B050"/>
                  </a:solidFill>
                </a:rPr>
                <a:t>E4</a:t>
              </a:r>
              <a:r>
                <a:rPr lang="en-US" altLang="zh-TW" sz="1200" dirty="0"/>
                <a:t>, </a:t>
              </a:r>
              <a:r>
                <a:rPr lang="en-US" altLang="zh-TW" sz="1200" dirty="0">
                  <a:solidFill>
                    <a:srgbClr val="00B050"/>
                  </a:solidFill>
                </a:rPr>
                <a:t>F4</a:t>
              </a:r>
              <a:r>
                <a:rPr lang="en-US" altLang="zh-TW" sz="1200" dirty="0"/>
                <a:t>, </a:t>
              </a:r>
              <a:r>
                <a:rPr lang="en-US" altLang="zh-TW" sz="1200" dirty="0">
                  <a:solidFill>
                    <a:srgbClr val="7030A0"/>
                  </a:solidFill>
                </a:rPr>
                <a:t>F4#</a:t>
              </a:r>
              <a:r>
                <a:rPr lang="en-US" altLang="zh-TW" sz="1200" dirty="0"/>
                <a:t>, </a:t>
              </a:r>
              <a:r>
                <a:rPr lang="en-US" altLang="zh-TW" sz="1200" dirty="0">
                  <a:solidFill>
                    <a:srgbClr val="00B050"/>
                  </a:solidFill>
                </a:rPr>
                <a:t>G4</a:t>
              </a:r>
              <a:r>
                <a:rPr lang="en-US" altLang="zh-TW" sz="1200" dirty="0"/>
                <a:t>, </a:t>
              </a:r>
              <a:r>
                <a:rPr lang="en-US" altLang="zh-TW" sz="1200" dirty="0">
                  <a:solidFill>
                    <a:srgbClr val="7030A0"/>
                  </a:solidFill>
                </a:rPr>
                <a:t>G4#</a:t>
              </a:r>
              <a:r>
                <a:rPr lang="en-US" altLang="zh-TW" sz="1200" dirty="0"/>
                <a:t>, </a:t>
              </a:r>
              <a:r>
                <a:rPr lang="en-US" altLang="zh-TW" sz="1200" dirty="0">
                  <a:solidFill>
                    <a:srgbClr val="00B050"/>
                  </a:solidFill>
                </a:rPr>
                <a:t>A4</a:t>
              </a:r>
              <a:r>
                <a:rPr lang="en-US" altLang="zh-TW" sz="1200" dirty="0"/>
                <a:t>, </a:t>
              </a:r>
              <a:r>
                <a:rPr lang="en-US" altLang="zh-TW" sz="1200" dirty="0">
                  <a:solidFill>
                    <a:srgbClr val="7030A0"/>
                  </a:solidFill>
                </a:rPr>
                <a:t>A4#</a:t>
              </a:r>
              <a:r>
                <a:rPr lang="en-US" altLang="zh-TW" sz="1200" dirty="0"/>
                <a:t>, </a:t>
              </a:r>
              <a:r>
                <a:rPr lang="en-US" altLang="zh-TW" sz="1200" dirty="0">
                  <a:solidFill>
                    <a:srgbClr val="00B050"/>
                  </a:solidFill>
                </a:rPr>
                <a:t>B4</a:t>
              </a:r>
              <a:endParaRPr lang="zh-TW" altLang="en-US" sz="1200" dirty="0">
                <a:solidFill>
                  <a:srgbClr val="00B050"/>
                </a:solidFill>
              </a:endParaRPr>
            </a:p>
          </p:txBody>
        </p:sp>
        <p:cxnSp>
          <p:nvCxnSpPr>
            <p:cNvPr id="46" name="直線單箭頭接點 45">
              <a:extLst>
                <a:ext uri="{FF2B5EF4-FFF2-40B4-BE49-F238E27FC236}">
                  <a16:creationId xmlns:a16="http://schemas.microsoft.com/office/drawing/2014/main" id="{F06E1ED9-26F7-1896-EED3-DE7BB1A70B5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30307" y="4190181"/>
              <a:ext cx="1578994" cy="423349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線單箭頭接點 46">
              <a:extLst>
                <a:ext uri="{FF2B5EF4-FFF2-40B4-BE49-F238E27FC236}">
                  <a16:creationId xmlns:a16="http://schemas.microsoft.com/office/drawing/2014/main" id="{F904F3BD-9777-9B1C-B9D0-559B9B86EF5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42318" y="4172386"/>
              <a:ext cx="1223690" cy="441144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線單箭頭接點 47">
              <a:extLst>
                <a:ext uri="{FF2B5EF4-FFF2-40B4-BE49-F238E27FC236}">
                  <a16:creationId xmlns:a16="http://schemas.microsoft.com/office/drawing/2014/main" id="{9A5AACB5-1A04-E16E-EE17-A283168A133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3061" y="4161265"/>
              <a:ext cx="968221" cy="423767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線單箭頭接點 48">
              <a:extLst>
                <a:ext uri="{FF2B5EF4-FFF2-40B4-BE49-F238E27FC236}">
                  <a16:creationId xmlns:a16="http://schemas.microsoft.com/office/drawing/2014/main" id="{B316BD3C-D6CA-2E2D-7289-66E391587A8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06920" y="4172385"/>
              <a:ext cx="945121" cy="403981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線單箭頭接點 49">
              <a:extLst>
                <a:ext uri="{FF2B5EF4-FFF2-40B4-BE49-F238E27FC236}">
                  <a16:creationId xmlns:a16="http://schemas.microsoft.com/office/drawing/2014/main" id="{8581BF59-39CE-6BBB-1988-9969A49046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67999" y="4158353"/>
              <a:ext cx="624052" cy="411999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線單箭頭接點 50">
              <a:extLst>
                <a:ext uri="{FF2B5EF4-FFF2-40B4-BE49-F238E27FC236}">
                  <a16:creationId xmlns:a16="http://schemas.microsoft.com/office/drawing/2014/main" id="{8E2445B5-095E-8685-3A7A-A2B0757624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92219" y="4165699"/>
              <a:ext cx="262378" cy="389300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線單箭頭接點 51">
              <a:extLst>
                <a:ext uri="{FF2B5EF4-FFF2-40B4-BE49-F238E27FC236}">
                  <a16:creationId xmlns:a16="http://schemas.microsoft.com/office/drawing/2014/main" id="{8A69F752-9FBA-18DF-6D67-0DC73C802E1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51496" y="4165699"/>
              <a:ext cx="0" cy="389300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線單箭頭接點 52">
              <a:extLst>
                <a:ext uri="{FF2B5EF4-FFF2-40B4-BE49-F238E27FC236}">
                  <a16:creationId xmlns:a16="http://schemas.microsoft.com/office/drawing/2014/main" id="{8AC7749D-FCC0-E8BA-836F-5B3BBC2AB5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39000" y="3702424"/>
              <a:ext cx="1365083" cy="927575"/>
            </a:xfrm>
            <a:prstGeom prst="straightConnector1">
              <a:avLst/>
            </a:prstGeom>
            <a:ln w="28575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線單箭頭接點 53">
              <a:extLst>
                <a:ext uri="{FF2B5EF4-FFF2-40B4-BE49-F238E27FC236}">
                  <a16:creationId xmlns:a16="http://schemas.microsoft.com/office/drawing/2014/main" id="{03F8C6AA-EBA6-E612-8166-23EE208DE9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30529" y="3693891"/>
              <a:ext cx="1104341" cy="900516"/>
            </a:xfrm>
            <a:prstGeom prst="straightConnector1">
              <a:avLst/>
            </a:prstGeom>
            <a:ln w="28575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線單箭頭接點 54">
              <a:extLst>
                <a:ext uri="{FF2B5EF4-FFF2-40B4-BE49-F238E27FC236}">
                  <a16:creationId xmlns:a16="http://schemas.microsoft.com/office/drawing/2014/main" id="{0A671E55-3565-E82D-06BD-6B97CE06D9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85424" y="3702424"/>
              <a:ext cx="781437" cy="873942"/>
            </a:xfrm>
            <a:prstGeom prst="straightConnector1">
              <a:avLst/>
            </a:prstGeom>
            <a:ln w="28575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線單箭頭接點 55">
              <a:extLst>
                <a:ext uri="{FF2B5EF4-FFF2-40B4-BE49-F238E27FC236}">
                  <a16:creationId xmlns:a16="http://schemas.microsoft.com/office/drawing/2014/main" id="{1E7BAC82-C6FE-64E1-B3DC-E4E31FD251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69650" y="3702424"/>
              <a:ext cx="453283" cy="876203"/>
            </a:xfrm>
            <a:prstGeom prst="straightConnector1">
              <a:avLst/>
            </a:prstGeom>
            <a:ln w="28575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線單箭頭接點 56">
              <a:extLst>
                <a:ext uri="{FF2B5EF4-FFF2-40B4-BE49-F238E27FC236}">
                  <a16:creationId xmlns:a16="http://schemas.microsoft.com/office/drawing/2014/main" id="{E2BEE4B3-07A5-4E4A-73F1-3E7611CE9E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63588" y="3702424"/>
              <a:ext cx="160996" cy="882608"/>
            </a:xfrm>
            <a:prstGeom prst="straightConnector1">
              <a:avLst/>
            </a:prstGeom>
            <a:ln w="28575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文字方塊 57">
              <a:extLst>
                <a:ext uri="{FF2B5EF4-FFF2-40B4-BE49-F238E27FC236}">
                  <a16:creationId xmlns:a16="http://schemas.microsoft.com/office/drawing/2014/main" id="{F18C9BBD-216D-95D2-6C0D-73BE732402FB}"/>
                </a:ext>
              </a:extLst>
            </p:cNvPr>
            <p:cNvSpPr txBox="1"/>
            <p:nvPr/>
          </p:nvSpPr>
          <p:spPr>
            <a:xfrm>
              <a:off x="3466485" y="4787653"/>
              <a:ext cx="984088" cy="4588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>
                  <a:solidFill>
                    <a:srgbClr val="7030A0"/>
                  </a:solidFill>
                </a:rPr>
                <a:t>中央升</a:t>
              </a:r>
              <a:r>
                <a:rPr lang="en-US" altLang="zh-TW" sz="1200" dirty="0">
                  <a:solidFill>
                    <a:srgbClr val="7030A0"/>
                  </a:solidFill>
                </a:rPr>
                <a:t>Fa</a:t>
              </a:r>
            </a:p>
            <a:p>
              <a:pPr algn="ctr"/>
              <a:r>
                <a:rPr lang="en-US" altLang="zh-TW" sz="1200" dirty="0">
                  <a:solidFill>
                    <a:srgbClr val="7030A0"/>
                  </a:solidFill>
                </a:rPr>
                <a:t>(3, 1)</a:t>
              </a:r>
              <a:endParaRPr lang="zh-TW" altLang="en-US" sz="1200" dirty="0">
                <a:solidFill>
                  <a:srgbClr val="7030A0"/>
                </a:solidFill>
              </a:endParaRPr>
            </a:p>
          </p:txBody>
        </p:sp>
      </p:grpSp>
      <p:sp>
        <p:nvSpPr>
          <p:cNvPr id="59" name="文字方塊 58">
            <a:extLst>
              <a:ext uri="{FF2B5EF4-FFF2-40B4-BE49-F238E27FC236}">
                <a16:creationId xmlns:a16="http://schemas.microsoft.com/office/drawing/2014/main" id="{D815299A-91C7-EDDA-8479-974F00E9AC19}"/>
              </a:ext>
            </a:extLst>
          </p:cNvPr>
          <p:cNvSpPr txBox="1"/>
          <p:nvPr/>
        </p:nvSpPr>
        <p:spPr>
          <a:xfrm>
            <a:off x="1653373" y="2006978"/>
            <a:ext cx="273154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/>
              <a:t>x</a:t>
            </a:r>
            <a:r>
              <a:rPr lang="zh-TW" altLang="en-US" dirty="0"/>
              <a:t>座標：</a:t>
            </a:r>
            <a:endParaRPr lang="en-US" altLang="zh-TW" dirty="0"/>
          </a:p>
          <a:p>
            <a:r>
              <a:rPr lang="en-US" altLang="zh-TW" dirty="0"/>
              <a:t>	</a:t>
            </a:r>
            <a:r>
              <a:rPr lang="zh-TW" altLang="en-US" dirty="0"/>
              <a:t>以中央</a:t>
            </a:r>
            <a:r>
              <a:rPr lang="en-US" altLang="zh-TW" dirty="0"/>
              <a:t>Do</a:t>
            </a:r>
            <a:r>
              <a:rPr lang="zh-TW" altLang="en-US" dirty="0"/>
              <a:t>為</a:t>
            </a:r>
            <a:r>
              <a:rPr lang="en-US" altLang="zh-TW" dirty="0"/>
              <a:t>0</a:t>
            </a:r>
          </a:p>
          <a:p>
            <a:r>
              <a:rPr lang="en-US" altLang="zh-TW" dirty="0"/>
              <a:t>	</a:t>
            </a:r>
            <a:r>
              <a:rPr lang="zh-TW" altLang="en-US" dirty="0"/>
              <a:t>向右遞增，向左遞減</a:t>
            </a:r>
            <a:endParaRPr lang="en-US" altLang="zh-TW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/>
              <a:t>y</a:t>
            </a:r>
            <a:r>
              <a:rPr lang="zh-TW" altLang="en-US" dirty="0"/>
              <a:t>座標：</a:t>
            </a:r>
            <a:endParaRPr lang="en-US" altLang="zh-TW" dirty="0"/>
          </a:p>
          <a:p>
            <a:r>
              <a:rPr lang="en-US" altLang="zh-TW" dirty="0"/>
              <a:t>	</a:t>
            </a:r>
            <a:r>
              <a:rPr lang="zh-TW" altLang="en-US" dirty="0">
                <a:solidFill>
                  <a:srgbClr val="00B050"/>
                </a:solidFill>
              </a:rPr>
              <a:t>白鍵</a:t>
            </a:r>
            <a:r>
              <a:rPr lang="zh-TW" altLang="en-US" dirty="0"/>
              <a:t>為</a:t>
            </a:r>
            <a:r>
              <a:rPr lang="en-US" altLang="zh-TW" dirty="0"/>
              <a:t>0</a:t>
            </a:r>
            <a:r>
              <a:rPr lang="zh-TW" altLang="en-US" dirty="0"/>
              <a:t>，</a:t>
            </a:r>
            <a:r>
              <a:rPr lang="zh-TW" altLang="en-US" dirty="0">
                <a:solidFill>
                  <a:srgbClr val="7030A0"/>
                </a:solidFill>
              </a:rPr>
              <a:t>黑鍵</a:t>
            </a:r>
            <a:r>
              <a:rPr lang="zh-TW" altLang="en-US" dirty="0"/>
              <a:t>為</a:t>
            </a:r>
            <a:r>
              <a:rPr lang="en-US" altLang="zh-TW" dirty="0"/>
              <a:t>1</a:t>
            </a:r>
            <a:endParaRPr lang="zh-TW" altLang="en-US" dirty="0"/>
          </a:p>
        </p:txBody>
      </p:sp>
      <p:cxnSp>
        <p:nvCxnSpPr>
          <p:cNvPr id="61" name="直線單箭頭接點 60">
            <a:extLst>
              <a:ext uri="{FF2B5EF4-FFF2-40B4-BE49-F238E27FC236}">
                <a16:creationId xmlns:a16="http://schemas.microsoft.com/office/drawing/2014/main" id="{D2DE072D-5446-6F7B-BFAA-9EB4F750EFE2}"/>
              </a:ext>
            </a:extLst>
          </p:cNvPr>
          <p:cNvCxnSpPr/>
          <p:nvPr/>
        </p:nvCxnSpPr>
        <p:spPr>
          <a:xfrm flipH="1">
            <a:off x="5239869" y="4168588"/>
            <a:ext cx="1116107" cy="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2" name="群組 61">
            <a:extLst>
              <a:ext uri="{FF2B5EF4-FFF2-40B4-BE49-F238E27FC236}">
                <a16:creationId xmlns:a16="http://schemas.microsoft.com/office/drawing/2014/main" id="{8B7F4725-3D6E-A531-B672-0EEE3312C081}"/>
              </a:ext>
            </a:extLst>
          </p:cNvPr>
          <p:cNvGrpSpPr/>
          <p:nvPr/>
        </p:nvGrpSpPr>
        <p:grpSpPr>
          <a:xfrm>
            <a:off x="9932895" y="842682"/>
            <a:ext cx="2259106" cy="735106"/>
            <a:chOff x="9932895" y="842682"/>
            <a:chExt cx="2259106" cy="735106"/>
          </a:xfrm>
        </p:grpSpPr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0206DDB5-14A9-7D78-6600-7D0DD7046596}"/>
                </a:ext>
              </a:extLst>
            </p:cNvPr>
            <p:cNvSpPr/>
            <p:nvPr/>
          </p:nvSpPr>
          <p:spPr>
            <a:xfrm>
              <a:off x="9932895" y="842682"/>
              <a:ext cx="2259106" cy="73510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4" name="文字方塊 63">
              <a:extLst>
                <a:ext uri="{FF2B5EF4-FFF2-40B4-BE49-F238E27FC236}">
                  <a16:creationId xmlns:a16="http://schemas.microsoft.com/office/drawing/2014/main" id="{25C6F141-380E-E642-2E5C-43DD0BD7BC63}"/>
                </a:ext>
              </a:extLst>
            </p:cNvPr>
            <p:cNvSpPr txBox="1"/>
            <p:nvPr/>
          </p:nvSpPr>
          <p:spPr>
            <a:xfrm>
              <a:off x="10567416" y="1010180"/>
              <a:ext cx="106375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000" dirty="0">
                  <a:solidFill>
                    <a:schemeClr val="bg1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</a:rPr>
                <a:t>Dataset</a:t>
              </a:r>
              <a:endParaRPr lang="zh-TW" altLang="en-US" sz="2000" dirty="0">
                <a:solidFill>
                  <a:schemeClr val="bg1"/>
                </a:solidFill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grpSp>
        <p:nvGrpSpPr>
          <p:cNvPr id="77" name="群組 76">
            <a:extLst>
              <a:ext uri="{FF2B5EF4-FFF2-40B4-BE49-F238E27FC236}">
                <a16:creationId xmlns:a16="http://schemas.microsoft.com/office/drawing/2014/main" id="{C05F8E43-1316-BD68-4326-7867B9EAD750}"/>
              </a:ext>
            </a:extLst>
          </p:cNvPr>
          <p:cNvGrpSpPr/>
          <p:nvPr/>
        </p:nvGrpSpPr>
        <p:grpSpPr>
          <a:xfrm>
            <a:off x="430308" y="4491318"/>
            <a:ext cx="5665691" cy="294336"/>
            <a:chOff x="430308" y="4491318"/>
            <a:chExt cx="5665691" cy="294336"/>
          </a:xfrm>
        </p:grpSpPr>
        <p:cxnSp>
          <p:nvCxnSpPr>
            <p:cNvPr id="71" name="直線接點 70">
              <a:extLst>
                <a:ext uri="{FF2B5EF4-FFF2-40B4-BE49-F238E27FC236}">
                  <a16:creationId xmlns:a16="http://schemas.microsoft.com/office/drawing/2014/main" id="{D97F5866-DC1C-CA23-52F2-0FA225965C93}"/>
                </a:ext>
              </a:extLst>
            </p:cNvPr>
            <p:cNvCxnSpPr>
              <a:cxnSpLocks/>
            </p:cNvCxnSpPr>
            <p:nvPr/>
          </p:nvCxnSpPr>
          <p:spPr>
            <a:xfrm>
              <a:off x="430308" y="4491318"/>
              <a:ext cx="5665691" cy="294336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線接點 73">
              <a:extLst>
                <a:ext uri="{FF2B5EF4-FFF2-40B4-BE49-F238E27FC236}">
                  <a16:creationId xmlns:a16="http://schemas.microsoft.com/office/drawing/2014/main" id="{0EE1A97F-6A10-679A-B624-8DD9FD9B393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0308" y="4491318"/>
              <a:ext cx="5665691" cy="294336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42112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6" presetClass="exit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6" presetClass="exit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6" presetClass="exit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6" presetClass="exit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6" presetClass="exit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4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22" grpId="0" animBg="1"/>
      <p:bldP spid="5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FF84924-7597-95B5-BD75-FB69C6E78C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分割</a:t>
            </a:r>
            <a:r>
              <a:rPr lang="en-US" altLang="zh-TW" dirty="0"/>
              <a:t>PIG Dataset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A99A622-D178-E60D-8B20-6F8E7247F4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先將所有</a:t>
            </a:r>
            <a:r>
              <a:rPr lang="en-US" altLang="zh-TW" dirty="0"/>
              <a:t>309</a:t>
            </a:r>
            <a:r>
              <a:rPr lang="zh-TW" altLang="en-US" dirty="0"/>
              <a:t>個樂曲片段以不破壞片段中音符排列的方式隨機打散</a:t>
            </a:r>
            <a:endParaRPr lang="en-US" altLang="zh-TW" dirty="0"/>
          </a:p>
          <a:p>
            <a:r>
              <a:rPr lang="zh-TW" altLang="en-US" dirty="0"/>
              <a:t>再以訓練集：驗證集：測試集 </a:t>
            </a:r>
            <a:r>
              <a:rPr lang="en-US" altLang="zh-TW" dirty="0"/>
              <a:t>= 8:1:1</a:t>
            </a:r>
            <a:r>
              <a:rPr lang="zh-TW" altLang="en-US" dirty="0"/>
              <a:t>的比例分割</a:t>
            </a:r>
            <a:endParaRPr lang="en-US" altLang="zh-TW" dirty="0"/>
          </a:p>
          <a:p>
            <a:r>
              <a:rPr lang="zh-TW" altLang="en-US" dirty="0"/>
              <a:t>最後將三個子集中的樂曲片段分別合成為一整個音符序列</a:t>
            </a:r>
            <a:endParaRPr lang="en-US" altLang="zh-TW" dirty="0"/>
          </a:p>
          <a:p>
            <a:r>
              <a:rPr lang="zh-TW" altLang="en-US" dirty="0"/>
              <a:t>訓練集有</a:t>
            </a:r>
            <a:r>
              <a:rPr lang="en-US" altLang="zh-TW" dirty="0"/>
              <a:t>247</a:t>
            </a:r>
            <a:r>
              <a:rPr lang="zh-TW" altLang="en-US" dirty="0"/>
              <a:t>首樂曲，驗證集與測試集皆各有</a:t>
            </a:r>
            <a:r>
              <a:rPr lang="en-US" altLang="zh-TW" dirty="0"/>
              <a:t>31</a:t>
            </a:r>
            <a:r>
              <a:rPr lang="zh-TW" altLang="en-US" dirty="0"/>
              <a:t>首樂曲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C8ECE78-D847-0AE8-78CF-2C31C8AEE6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9</a:t>
            </a:fld>
            <a:endParaRPr lang="en-US" dirty="0"/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932D75B7-738A-AD13-9F65-CF3C8FBF1C63}"/>
              </a:ext>
            </a:extLst>
          </p:cNvPr>
          <p:cNvGrpSpPr/>
          <p:nvPr/>
        </p:nvGrpSpPr>
        <p:grpSpPr>
          <a:xfrm>
            <a:off x="9932895" y="842682"/>
            <a:ext cx="2259106" cy="735106"/>
            <a:chOff x="9932895" y="842682"/>
            <a:chExt cx="2259106" cy="735106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E24E8DBD-C30E-AE9C-78C1-AC5CD7CEC685}"/>
                </a:ext>
              </a:extLst>
            </p:cNvPr>
            <p:cNvSpPr/>
            <p:nvPr/>
          </p:nvSpPr>
          <p:spPr>
            <a:xfrm>
              <a:off x="9932895" y="842682"/>
              <a:ext cx="2259106" cy="73510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0BA3E6D6-7ED1-8865-4D06-B92F6CC77F50}"/>
                </a:ext>
              </a:extLst>
            </p:cNvPr>
            <p:cNvSpPr txBox="1"/>
            <p:nvPr/>
          </p:nvSpPr>
          <p:spPr>
            <a:xfrm>
              <a:off x="10257058" y="1010180"/>
              <a:ext cx="173018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000" dirty="0">
                  <a:solidFill>
                    <a:schemeClr val="bg1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</a:rPr>
                <a:t>Methodology</a:t>
              </a:r>
              <a:endParaRPr lang="zh-TW" altLang="en-US" sz="2000" dirty="0">
                <a:solidFill>
                  <a:schemeClr val="bg1"/>
                </a:solidFill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pic>
        <p:nvPicPr>
          <p:cNvPr id="9" name="圖形 8" descr="文件 外框">
            <a:extLst>
              <a:ext uri="{FF2B5EF4-FFF2-40B4-BE49-F238E27FC236}">
                <a16:creationId xmlns:a16="http://schemas.microsoft.com/office/drawing/2014/main" id="{3D613E17-D367-D054-46D3-52EC16F84F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95717" y="4489222"/>
            <a:ext cx="676836" cy="676836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DB94EB21-4D7F-E3B5-94B4-A5983C2E21F4}"/>
              </a:ext>
            </a:extLst>
          </p:cNvPr>
          <p:cNvSpPr txBox="1"/>
          <p:nvPr/>
        </p:nvSpPr>
        <p:spPr>
          <a:xfrm>
            <a:off x="1146757" y="5201489"/>
            <a:ext cx="1757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樂曲片段 </a:t>
            </a:r>
            <a:r>
              <a:rPr lang="en-US" altLang="zh-TW" dirty="0"/>
              <a:t>x 309</a:t>
            </a:r>
            <a:endParaRPr lang="zh-TW" altLang="en-US" dirty="0"/>
          </a:p>
        </p:txBody>
      </p:sp>
      <p:pic>
        <p:nvPicPr>
          <p:cNvPr id="11" name="圖形 10" descr="文件 外框">
            <a:extLst>
              <a:ext uri="{FF2B5EF4-FFF2-40B4-BE49-F238E27FC236}">
                <a16:creationId xmlns:a16="http://schemas.microsoft.com/office/drawing/2014/main" id="{44588B05-8D28-02E1-E6BC-8088FFABD0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29367" y="4489222"/>
            <a:ext cx="676836" cy="676836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0BB11BAE-0E8C-0527-BA7A-87FF3E795504}"/>
              </a:ext>
            </a:extLst>
          </p:cNvPr>
          <p:cNvSpPr txBox="1"/>
          <p:nvPr/>
        </p:nvSpPr>
        <p:spPr>
          <a:xfrm>
            <a:off x="3588881" y="5201489"/>
            <a:ext cx="17578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/>
              <a:t>隨機排序的</a:t>
            </a:r>
            <a:endParaRPr lang="en-US" altLang="zh-TW" dirty="0"/>
          </a:p>
          <a:p>
            <a:pPr algn="ctr"/>
            <a:r>
              <a:rPr lang="zh-TW" altLang="en-US" dirty="0"/>
              <a:t>樂曲片段 </a:t>
            </a:r>
            <a:r>
              <a:rPr lang="en-US" altLang="zh-TW" dirty="0"/>
              <a:t>x 309</a:t>
            </a:r>
            <a:endParaRPr lang="zh-TW" altLang="en-US" dirty="0"/>
          </a:p>
        </p:txBody>
      </p:sp>
      <p:pic>
        <p:nvPicPr>
          <p:cNvPr id="14" name="圖形 13" descr="打開的資料夾​​ 外框">
            <a:extLst>
              <a:ext uri="{FF2B5EF4-FFF2-40B4-BE49-F238E27FC236}">
                <a16:creationId xmlns:a16="http://schemas.microsoft.com/office/drawing/2014/main" id="{5F33DFDE-5071-D630-B291-093EC63E05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31005" y="4104589"/>
            <a:ext cx="914400" cy="914400"/>
          </a:xfrm>
          <a:prstGeom prst="rect">
            <a:avLst/>
          </a:prstGeom>
        </p:spPr>
      </p:pic>
      <p:pic>
        <p:nvPicPr>
          <p:cNvPr id="15" name="圖形 14" descr="打開的資料夾​​ 外框">
            <a:extLst>
              <a:ext uri="{FF2B5EF4-FFF2-40B4-BE49-F238E27FC236}">
                <a16:creationId xmlns:a16="http://schemas.microsoft.com/office/drawing/2014/main" id="{980E9971-CA5E-952C-E25E-0AFDDF27B9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33246" y="4851226"/>
            <a:ext cx="914400" cy="914400"/>
          </a:xfrm>
          <a:prstGeom prst="rect">
            <a:avLst/>
          </a:prstGeom>
        </p:spPr>
      </p:pic>
      <p:pic>
        <p:nvPicPr>
          <p:cNvPr id="16" name="圖形 15" descr="打開的資料夾​​ 外框">
            <a:extLst>
              <a:ext uri="{FF2B5EF4-FFF2-40B4-BE49-F238E27FC236}">
                <a16:creationId xmlns:a16="http://schemas.microsoft.com/office/drawing/2014/main" id="{20B4B49E-7EBB-F874-A88A-A3E0C5F6B9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31005" y="5632670"/>
            <a:ext cx="914400" cy="914400"/>
          </a:xfrm>
          <a:prstGeom prst="rect">
            <a:avLst/>
          </a:prstGeom>
        </p:spPr>
      </p:pic>
      <p:sp>
        <p:nvSpPr>
          <p:cNvPr id="17" name="文字方塊 16">
            <a:extLst>
              <a:ext uri="{FF2B5EF4-FFF2-40B4-BE49-F238E27FC236}">
                <a16:creationId xmlns:a16="http://schemas.microsoft.com/office/drawing/2014/main" id="{1096DB48-274C-5182-41C0-49B220E6AC4A}"/>
              </a:ext>
            </a:extLst>
          </p:cNvPr>
          <p:cNvSpPr txBox="1"/>
          <p:nvPr/>
        </p:nvSpPr>
        <p:spPr>
          <a:xfrm>
            <a:off x="6902097" y="4377123"/>
            <a:ext cx="1757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樂曲片段 </a:t>
            </a:r>
            <a:r>
              <a:rPr lang="en-US" altLang="zh-TW" dirty="0"/>
              <a:t>x 247</a:t>
            </a:r>
            <a:endParaRPr lang="zh-TW" altLang="en-US" dirty="0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76D1B2DC-5012-5378-EDFC-175D38B8BF30}"/>
              </a:ext>
            </a:extLst>
          </p:cNvPr>
          <p:cNvSpPr txBox="1"/>
          <p:nvPr/>
        </p:nvSpPr>
        <p:spPr>
          <a:xfrm>
            <a:off x="6945405" y="5089584"/>
            <a:ext cx="1757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樂曲片段 </a:t>
            </a:r>
            <a:r>
              <a:rPr lang="en-US" altLang="zh-TW" dirty="0"/>
              <a:t>x 31</a:t>
            </a:r>
            <a:endParaRPr lang="zh-TW" altLang="en-US" dirty="0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1FAC377E-C1A3-7EF3-3291-95586BD266CB}"/>
              </a:ext>
            </a:extLst>
          </p:cNvPr>
          <p:cNvSpPr txBox="1"/>
          <p:nvPr/>
        </p:nvSpPr>
        <p:spPr>
          <a:xfrm>
            <a:off x="6945405" y="5844974"/>
            <a:ext cx="1757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樂曲片段 </a:t>
            </a:r>
            <a:r>
              <a:rPr lang="en-US" altLang="zh-TW" dirty="0"/>
              <a:t>x 31</a:t>
            </a:r>
            <a:endParaRPr lang="zh-TW" altLang="en-US" dirty="0"/>
          </a:p>
        </p:txBody>
      </p:sp>
      <p:pic>
        <p:nvPicPr>
          <p:cNvPr id="21" name="圖形 20" descr="伺服器 外框">
            <a:extLst>
              <a:ext uri="{FF2B5EF4-FFF2-40B4-BE49-F238E27FC236}">
                <a16:creationId xmlns:a16="http://schemas.microsoft.com/office/drawing/2014/main" id="{F3040BCE-4F9D-CBB2-2E92-6F2B421C69E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959475" y="4092619"/>
            <a:ext cx="914400" cy="914400"/>
          </a:xfrm>
          <a:prstGeom prst="rect">
            <a:avLst/>
          </a:prstGeom>
        </p:spPr>
      </p:pic>
      <p:pic>
        <p:nvPicPr>
          <p:cNvPr id="22" name="圖形 21" descr="伺服器 外框">
            <a:extLst>
              <a:ext uri="{FF2B5EF4-FFF2-40B4-BE49-F238E27FC236}">
                <a16:creationId xmlns:a16="http://schemas.microsoft.com/office/drawing/2014/main" id="{541815A5-6455-9924-9AE5-2BE9312736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959475" y="4827640"/>
            <a:ext cx="914400" cy="914400"/>
          </a:xfrm>
          <a:prstGeom prst="rect">
            <a:avLst/>
          </a:prstGeom>
        </p:spPr>
      </p:pic>
      <p:pic>
        <p:nvPicPr>
          <p:cNvPr id="23" name="圖形 22" descr="伺服器 外框">
            <a:extLst>
              <a:ext uri="{FF2B5EF4-FFF2-40B4-BE49-F238E27FC236}">
                <a16:creationId xmlns:a16="http://schemas.microsoft.com/office/drawing/2014/main" id="{8C36432F-B7E1-BDF7-DAE3-E605B35F1AA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957234" y="5580008"/>
            <a:ext cx="914400" cy="914400"/>
          </a:xfrm>
          <a:prstGeom prst="rect">
            <a:avLst/>
          </a:prstGeom>
        </p:spPr>
      </p:pic>
      <p:cxnSp>
        <p:nvCxnSpPr>
          <p:cNvPr id="25" name="直線單箭頭接點 24">
            <a:extLst>
              <a:ext uri="{FF2B5EF4-FFF2-40B4-BE49-F238E27FC236}">
                <a16:creationId xmlns:a16="http://schemas.microsoft.com/office/drawing/2014/main" id="{3E4D639C-58D2-5A6F-6C77-20A5B50FA969}"/>
              </a:ext>
            </a:extLst>
          </p:cNvPr>
          <p:cNvCxnSpPr/>
          <p:nvPr/>
        </p:nvCxnSpPr>
        <p:spPr>
          <a:xfrm>
            <a:off x="2680447" y="4880487"/>
            <a:ext cx="119230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D3ECAE45-B89B-2845-147F-6F56CFD9CE7E}"/>
              </a:ext>
            </a:extLst>
          </p:cNvPr>
          <p:cNvCxnSpPr>
            <a:cxnSpLocks/>
          </p:cNvCxnSpPr>
          <p:nvPr/>
        </p:nvCxnSpPr>
        <p:spPr>
          <a:xfrm flipV="1">
            <a:off x="4806203" y="4561789"/>
            <a:ext cx="1224802" cy="31869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單箭頭接點 27">
            <a:extLst>
              <a:ext uri="{FF2B5EF4-FFF2-40B4-BE49-F238E27FC236}">
                <a16:creationId xmlns:a16="http://schemas.microsoft.com/office/drawing/2014/main" id="{4EB306CE-62AD-B2BD-3538-DC3C3FAA1CBD}"/>
              </a:ext>
            </a:extLst>
          </p:cNvPr>
          <p:cNvCxnSpPr>
            <a:cxnSpLocks/>
          </p:cNvCxnSpPr>
          <p:nvPr/>
        </p:nvCxnSpPr>
        <p:spPr>
          <a:xfrm>
            <a:off x="4838699" y="4880487"/>
            <a:ext cx="1192306" cy="40435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單箭頭接點 29">
            <a:extLst>
              <a:ext uri="{FF2B5EF4-FFF2-40B4-BE49-F238E27FC236}">
                <a16:creationId xmlns:a16="http://schemas.microsoft.com/office/drawing/2014/main" id="{4CEB543E-737C-1BBA-9771-9A35A7578F94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4806203" y="4880048"/>
            <a:ext cx="1224802" cy="120982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單箭頭接點 31">
            <a:extLst>
              <a:ext uri="{FF2B5EF4-FFF2-40B4-BE49-F238E27FC236}">
                <a16:creationId xmlns:a16="http://schemas.microsoft.com/office/drawing/2014/main" id="{DD34B872-9143-A618-3CA8-CCE92DC255D7}"/>
              </a:ext>
            </a:extLst>
          </p:cNvPr>
          <p:cNvCxnSpPr/>
          <p:nvPr/>
        </p:nvCxnSpPr>
        <p:spPr>
          <a:xfrm>
            <a:off x="8703213" y="4561789"/>
            <a:ext cx="119230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單箭頭接點 32">
            <a:extLst>
              <a:ext uri="{FF2B5EF4-FFF2-40B4-BE49-F238E27FC236}">
                <a16:creationId xmlns:a16="http://schemas.microsoft.com/office/drawing/2014/main" id="{FC71EC31-BA19-6BC7-FDED-9E950A63B4E8}"/>
              </a:ext>
            </a:extLst>
          </p:cNvPr>
          <p:cNvCxnSpPr/>
          <p:nvPr/>
        </p:nvCxnSpPr>
        <p:spPr>
          <a:xfrm>
            <a:off x="8740589" y="5284840"/>
            <a:ext cx="119230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33">
            <a:extLst>
              <a:ext uri="{FF2B5EF4-FFF2-40B4-BE49-F238E27FC236}">
                <a16:creationId xmlns:a16="http://schemas.microsoft.com/office/drawing/2014/main" id="{B6F9B706-AF65-2332-CD55-556A4A26837D}"/>
              </a:ext>
            </a:extLst>
          </p:cNvPr>
          <p:cNvCxnSpPr/>
          <p:nvPr/>
        </p:nvCxnSpPr>
        <p:spPr>
          <a:xfrm>
            <a:off x="8764928" y="5974181"/>
            <a:ext cx="119230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ED3EB7A3-47B6-926F-DFAE-34D1CBB144F7}"/>
              </a:ext>
            </a:extLst>
          </p:cNvPr>
          <p:cNvSpPr txBox="1"/>
          <p:nvPr/>
        </p:nvSpPr>
        <p:spPr>
          <a:xfrm>
            <a:off x="2699497" y="4411735"/>
            <a:ext cx="1142754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dirty="0"/>
              <a:t>隨機打散</a:t>
            </a: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8199AD2A-8583-5BE9-C421-B30EC2E4D076}"/>
              </a:ext>
            </a:extLst>
          </p:cNvPr>
          <p:cNvSpPr txBox="1"/>
          <p:nvPr/>
        </p:nvSpPr>
        <p:spPr>
          <a:xfrm>
            <a:off x="5175526" y="4104589"/>
            <a:ext cx="678272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dirty="0"/>
              <a:t>分割</a:t>
            </a: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6506B0B3-80F3-F6B2-83F3-0E8909415D47}"/>
              </a:ext>
            </a:extLst>
          </p:cNvPr>
          <p:cNvSpPr txBox="1"/>
          <p:nvPr/>
        </p:nvSpPr>
        <p:spPr>
          <a:xfrm>
            <a:off x="8994087" y="4042403"/>
            <a:ext cx="678272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dirty="0"/>
              <a:t>合併</a:t>
            </a: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6A52D27C-F7F0-DBBD-A2B0-EB130CA64ABE}"/>
              </a:ext>
            </a:extLst>
          </p:cNvPr>
          <p:cNvSpPr txBox="1"/>
          <p:nvPr/>
        </p:nvSpPr>
        <p:spPr>
          <a:xfrm>
            <a:off x="9672359" y="6391575"/>
            <a:ext cx="1482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音符序列 </a:t>
            </a:r>
            <a:r>
              <a:rPr lang="en-US" altLang="zh-TW" dirty="0"/>
              <a:t>x 3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890180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木刻字型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TM03090434[[fn=木刻字型]]</Template>
  <TotalTime>974</TotalTime>
  <Words>1884</Words>
  <Application>Microsoft Office PowerPoint</Application>
  <PresentationFormat>寬螢幕</PresentationFormat>
  <Paragraphs>411</Paragraphs>
  <Slides>26</Slides>
  <Notes>1</Notes>
  <HiddenSlides>1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26</vt:i4>
      </vt:variant>
    </vt:vector>
  </HeadingPairs>
  <TitlesOfParts>
    <vt:vector size="33" baseType="lpstr">
      <vt:lpstr>Yu Gothic UI</vt:lpstr>
      <vt:lpstr>Aptos</vt:lpstr>
      <vt:lpstr>Arial</vt:lpstr>
      <vt:lpstr>Rockwell</vt:lpstr>
      <vt:lpstr>Rockwell Condensed</vt:lpstr>
      <vt:lpstr>Wingdings</vt:lpstr>
      <vt:lpstr>木刻字型</vt:lpstr>
      <vt:lpstr>基於機器學習的鋼琴指法預測</vt:lpstr>
      <vt:lpstr>目錄</vt:lpstr>
      <vt:lpstr>指法</vt:lpstr>
      <vt:lpstr>MIDI</vt:lpstr>
      <vt:lpstr>研究動機</vt:lpstr>
      <vt:lpstr>研究目的</vt:lpstr>
      <vt:lpstr>資料集</vt:lpstr>
      <vt:lpstr>PIG Dataset</vt:lpstr>
      <vt:lpstr>分割PIG Dataset</vt:lpstr>
      <vt:lpstr>資料前處理</vt:lpstr>
      <vt:lpstr>PowerPoint 簡報</vt:lpstr>
      <vt:lpstr>模型設計</vt:lpstr>
      <vt:lpstr>實驗決定模型架構</vt:lpstr>
      <vt:lpstr>PowerPoint 簡報</vt:lpstr>
      <vt:lpstr>使用PIG Dataset 測試集評估模型</vt:lpstr>
      <vt:lpstr>PowerPoint 簡報</vt:lpstr>
      <vt:lpstr>PowerPoint 簡報</vt:lpstr>
      <vt:lpstr>使用自作三首   樂曲評估模型</vt:lpstr>
      <vt:lpstr>PowerPoint 簡報</vt:lpstr>
      <vt:lpstr>PowerPoint 簡報</vt:lpstr>
      <vt:lpstr>PowerPoint 簡報</vt:lpstr>
      <vt:lpstr>PowerPoint 簡報</vt:lpstr>
      <vt:lpstr>結論</vt:lpstr>
      <vt:lpstr>未來展望</vt:lpstr>
      <vt:lpstr>PowerPoint 簡報</vt:lpstr>
      <vt:lpstr>感謝聆聽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Emile Su</dc:creator>
  <cp:lastModifiedBy>Emile Su</cp:lastModifiedBy>
  <cp:revision>166</cp:revision>
  <dcterms:created xsi:type="dcterms:W3CDTF">2024-11-17T02:59:44Z</dcterms:created>
  <dcterms:modified xsi:type="dcterms:W3CDTF">2024-12-04T07:04:24Z</dcterms:modified>
</cp:coreProperties>
</file>